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322" r:id="rId2"/>
    <p:sldId id="321" r:id="rId3"/>
    <p:sldId id="296" r:id="rId4"/>
    <p:sldId id="330" r:id="rId5"/>
    <p:sldId id="324" r:id="rId6"/>
    <p:sldId id="331" r:id="rId7"/>
    <p:sldId id="325" r:id="rId8"/>
    <p:sldId id="326" r:id="rId9"/>
    <p:sldId id="327" r:id="rId10"/>
    <p:sldId id="336" r:id="rId11"/>
    <p:sldId id="297" r:id="rId12"/>
    <p:sldId id="335" r:id="rId13"/>
    <p:sldId id="329" r:id="rId14"/>
    <p:sldId id="333" r:id="rId15"/>
    <p:sldId id="259" r:id="rId16"/>
    <p:sldId id="334" r:id="rId17"/>
    <p:sldId id="332" r:id="rId18"/>
  </p:sldIdLst>
  <p:sldSz cx="12190413" cy="6859588"/>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onsolas" panose="020B0609020204030204" pitchFamily="49" charset="0"/>
      <p:regular r:id="rId30"/>
      <p:bold r:id="rId31"/>
      <p:italic r:id="rId32"/>
      <p:boldItalic r:id="rId33"/>
    </p:embeddedFont>
    <p:embeddedFont>
      <p:font typeface="Noto Sans" panose="020B0604020202020204" charset="0"/>
      <p:regular r:id="rId34"/>
      <p:bold r:id="rId35"/>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extLst>
      <p:ext uri="{19B8F6BF-5375-455C-9EA6-DF929625EA0E}">
        <p15:presenceInfo xmlns:p15="http://schemas.microsoft.com/office/powerpoint/2012/main" userId="Denn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7334A"/>
    <a:srgbClr val="A87A85"/>
    <a:srgbClr val="575757"/>
    <a:srgbClr val="D2BDA8"/>
    <a:srgbClr val="825335"/>
    <a:srgbClr val="595900"/>
    <a:srgbClr val="595901"/>
    <a:srgbClr val="CECECD"/>
    <a:srgbClr val="B9A8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63" autoAdjust="0"/>
    <p:restoredTop sz="28320" autoAdjust="0"/>
  </p:normalViewPr>
  <p:slideViewPr>
    <p:cSldViewPr snapToGrid="0">
      <p:cViewPr varScale="1">
        <p:scale>
          <a:sx n="32" d="100"/>
          <a:sy n="32" d="100"/>
        </p:scale>
        <p:origin x="3876" y="48"/>
      </p:cViewPr>
      <p:guideLst>
        <p:guide orient="horz" pos="2160"/>
        <p:guide pos="288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2021-03-24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2021-03-24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ats.nb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John_Holling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Basketb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pPr marL="0" lvl="0" indent="0" algn="l" rtl="0" latinLnBrk="0">
              <a:lnSpc>
                <a:spcPct val="100000"/>
              </a:lnSpc>
              <a:spcBef>
                <a:spcPts val="0"/>
              </a:spcBef>
              <a:spcAft>
                <a:spcPts val="0"/>
              </a:spcAft>
              <a:buSzPts val="1400"/>
              <a:buNone/>
            </a:pPr>
            <a:r>
              <a:rPr lang="en-US" dirty="0"/>
              <a:t>Good evening Everyone, </a:t>
            </a:r>
          </a:p>
          <a:p>
            <a:pPr marL="0" lvl="0" indent="0" algn="l" rtl="0" latinLnBrk="0">
              <a:lnSpc>
                <a:spcPct val="100000"/>
              </a:lnSpc>
              <a:spcBef>
                <a:spcPts val="0"/>
              </a:spcBef>
              <a:spcAft>
                <a:spcPts val="0"/>
              </a:spcAft>
              <a:buSzPts val="1400"/>
              <a:buNone/>
            </a:pPr>
            <a:endParaRPr lang="en-US" dirty="0"/>
          </a:p>
          <a:p>
            <a:pPr marL="0" lvl="0" indent="0" algn="l" rtl="0" latinLnBrk="0">
              <a:lnSpc>
                <a:spcPct val="100000"/>
              </a:lnSpc>
              <a:spcBef>
                <a:spcPts val="0"/>
              </a:spcBef>
              <a:spcAft>
                <a:spcPts val="0"/>
              </a:spcAft>
              <a:buSzPts val="1400"/>
              <a:buNone/>
            </a:pPr>
            <a:r>
              <a:rPr lang="en-US" dirty="0"/>
              <a:t>Today, we Group 1; Myself – Bhavika, Cindy and Dennis are going to present the progress we have made on our Project RAPTORS REBOUND</a:t>
            </a:r>
          </a:p>
          <a:p>
            <a:pPr marL="0" lvl="0" indent="0" algn="l" rtl="0" latinLnBrk="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Feature Importance]</a:t>
            </a:r>
            <a:endParaRPr lang="en-US" sz="20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We had each model determine feature importance. For comparison purposes, we simply took the top 10 features as determined by each model. Focusing on our favored models </a:t>
            </a:r>
          </a:p>
          <a:p>
            <a:pPr marL="0" marR="0" lvl="0" indent="0" algn="l" defTabSz="995690" rtl="0" eaLnBrk="1" fontAlgn="auto" latinLnBrk="0" hangingPunct="1">
              <a:lnSpc>
                <a:spcPct val="100000"/>
              </a:lnSpc>
              <a:spcBef>
                <a:spcPts val="0"/>
              </a:spcBef>
              <a:spcAft>
                <a:spcPts val="0"/>
              </a:spcAft>
              <a:buClrTx/>
              <a:buSzPts val="1400"/>
              <a:buFontTx/>
              <a:buNone/>
              <a:tabLst/>
              <a:defRPr/>
            </a:pPr>
            <a:endParaRPr lang="en-US" sz="2000" b="1"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Forest]</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(center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Logistic]</a:t>
            </a:r>
            <a:endParaRPr lang="en-US" sz="1800" dirty="0"/>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and right) these models have 3 features in common in the top 5 which are PLUS_MINUS, </a:t>
            </a:r>
            <a:r>
              <a:rPr lang="en-US" sz="2000" b="0" i="0" u="none" strike="noStrike" cap="none" dirty="0" err="1">
                <a:solidFill>
                  <a:schemeClr val="dk1"/>
                </a:solidFill>
                <a:latin typeface="Arial"/>
                <a:ea typeface="Arial"/>
                <a:cs typeface="Arial"/>
                <a:sym typeface="Arial"/>
              </a:rPr>
              <a:t>SEASON_YEAR_code</a:t>
            </a:r>
            <a:r>
              <a:rPr lang="en-US" sz="2000" b="0" i="0" u="none" strike="noStrike" cap="none" dirty="0">
                <a:solidFill>
                  <a:schemeClr val="dk1"/>
                </a:solidFill>
                <a:latin typeface="Arial"/>
                <a:ea typeface="Arial"/>
                <a:cs typeface="Arial"/>
                <a:sym typeface="Arial"/>
              </a:rPr>
              <a:t>, 3Pts FG% (FG3_PCT) . </a:t>
            </a:r>
          </a:p>
          <a:p>
            <a:pPr marL="0" lvl="0" indent="0" algn="l" rtl="0" latinLnBrk="0">
              <a:lnSpc>
                <a:spcPct val="100000"/>
              </a:lnSpc>
              <a:spcBef>
                <a:spcPts val="0"/>
              </a:spcBef>
              <a:spcAft>
                <a:spcPts val="0"/>
              </a:spcAft>
              <a:buSzPts val="1400"/>
              <a:buNone/>
            </a:pPr>
            <a:endParaRPr lang="en-US" sz="2000" b="0" i="0" u="none" strike="noStrike" cap="none" dirty="0">
              <a:solidFill>
                <a:schemeClr val="dk1"/>
              </a:solidFill>
              <a:latin typeface="Arial"/>
              <a:ea typeface="Arial"/>
              <a:cs typeface="Arial"/>
              <a:sym typeface="Arial"/>
            </a:endParaRPr>
          </a:p>
          <a:p>
            <a:pPr marL="0" lvl="0" indent="0" algn="l" rtl="0" latinLnBrk="0">
              <a:lnSpc>
                <a:spcPct val="100000"/>
              </a:lnSpc>
              <a:spcBef>
                <a:spcPts val="0"/>
              </a:spcBef>
              <a:spcAft>
                <a:spcPts val="0"/>
              </a:spcAft>
              <a:buSzPts val="1400"/>
              <a:buNone/>
            </a:pPr>
            <a:r>
              <a:rPr lang="en-US" sz="2000" b="0" i="0" u="none" strike="noStrike" cap="none" dirty="0">
                <a:solidFill>
                  <a:schemeClr val="dk1"/>
                </a:solidFill>
                <a:latin typeface="Arial"/>
                <a:ea typeface="Arial"/>
                <a:cs typeface="Arial"/>
                <a:sym typeface="Arial"/>
              </a:rPr>
              <a:t>As preliminary recommendation the Raptors’ game outcomes are impacted by players with high PLUS_MINUS and 3Pts FG% (FG3_PCT) Simply means you score more efficiently, you win games but we will need to better understand if </a:t>
            </a:r>
            <a:r>
              <a:rPr lang="en-US" sz="1800" b="0" i="0" u="none" strike="noStrike" cap="none" dirty="0" err="1">
                <a:solidFill>
                  <a:schemeClr val="dk1"/>
                </a:solidFill>
                <a:latin typeface="Arial"/>
                <a:ea typeface="Arial"/>
                <a:cs typeface="Arial"/>
                <a:sym typeface="Arial"/>
              </a:rPr>
              <a:t>SEASON_YEAR_code</a:t>
            </a:r>
            <a:r>
              <a:rPr lang="en-US" sz="1800" b="0" i="0" u="none" strike="noStrike" cap="none" dirty="0">
                <a:solidFill>
                  <a:schemeClr val="dk1"/>
                </a:solidFill>
                <a:latin typeface="Arial"/>
                <a:ea typeface="Arial"/>
                <a:cs typeface="Arial"/>
                <a:sym typeface="Arial"/>
              </a:rPr>
              <a:t> is an acceptable feature to keep. This may all change as the we tune the models.</a:t>
            </a:r>
            <a:endParaRPr lang="en-US" sz="1800" dirty="0"/>
          </a:p>
          <a:p>
            <a:pPr marL="0" lvl="0" indent="0" algn="l" rtl="0" latinLnBrk="0">
              <a:lnSpc>
                <a:spcPct val="100000"/>
              </a:lnSpc>
              <a:spcBef>
                <a:spcPts val="0"/>
              </a:spcBef>
              <a:spcAft>
                <a:spcPts val="0"/>
              </a:spcAft>
              <a:buSzPts val="1400"/>
              <a:buNone/>
            </a:pPr>
            <a:endParaRPr lang="en-US" sz="18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3863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This concludes</a:t>
            </a:r>
            <a:r>
              <a:rPr lang="en-US" baseline="0" dirty="0"/>
              <a:t> our interim progress presentation. </a:t>
            </a:r>
          </a:p>
          <a:p>
            <a:pPr marL="0" lvl="0" indent="0" algn="l" rtl="0">
              <a:lnSpc>
                <a:spcPct val="100000"/>
              </a:lnSpc>
              <a:spcBef>
                <a:spcPts val="0"/>
              </a:spcBef>
              <a:spcAft>
                <a:spcPts val="0"/>
              </a:spcAft>
              <a:buSzPts val="1400"/>
              <a:buNone/>
            </a:pPr>
            <a:endParaRPr lang="en-US" baseline="0" dirty="0"/>
          </a:p>
          <a:p>
            <a:pPr marL="0" lvl="0" indent="0" algn="l" rtl="0">
              <a:lnSpc>
                <a:spcPct val="100000"/>
              </a:lnSpc>
              <a:spcBef>
                <a:spcPts val="0"/>
              </a:spcBef>
              <a:spcAft>
                <a:spcPts val="0"/>
              </a:spcAft>
              <a:buSzPts val="1400"/>
              <a:buNone/>
            </a:pPr>
            <a:r>
              <a:rPr lang="en-US" baseline="0" dirty="0"/>
              <a:t>Are there any questions? </a:t>
            </a:r>
            <a:endParaRPr lang="en-US" dirty="0"/>
          </a:p>
          <a:p>
            <a:r>
              <a:rPr lang="en-CA" dirty="0"/>
              <a:t>Are there any ideas or suggestions?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9001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30465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r>
              <a:rPr lang="en-US" sz="1400" b="1" i="0" u="none" strike="noStrike" cap="none" dirty="0">
                <a:solidFill>
                  <a:schemeClr val="dk1"/>
                </a:solidFill>
                <a:effectLst/>
                <a:latin typeface="Arial"/>
                <a:ea typeface="Arial"/>
                <a:cs typeface="Arial"/>
                <a:sym typeface="Arial"/>
              </a:rPr>
              <a:t>[name to take over,]</a:t>
            </a:r>
            <a:endParaRPr lang="en-US" sz="1400" b="0" i="0" u="none" strike="noStrike" cap="none" dirty="0">
              <a:solidFill>
                <a:schemeClr val="dk1"/>
              </a:solidFill>
              <a:effectLst/>
              <a:latin typeface="Arial"/>
              <a:ea typeface="Arial"/>
              <a:cs typeface="Arial"/>
              <a:sym typeface="Arial"/>
            </a:endParaRPr>
          </a:p>
          <a:p>
            <a:pPr marL="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Hello all, this is </a:t>
            </a:r>
            <a:r>
              <a:rPr lang="en-US" sz="1400" b="1" i="0" u="none" strike="noStrike" cap="none" dirty="0">
                <a:solidFill>
                  <a:schemeClr val="dk1"/>
                </a:solidFill>
                <a:effectLst/>
                <a:latin typeface="Arial"/>
                <a:ea typeface="Arial"/>
                <a:cs typeface="Arial"/>
                <a:sym typeface="Arial"/>
              </a:rPr>
              <a:t>[Insert name]</a:t>
            </a:r>
            <a:r>
              <a:rPr lang="en-US" sz="1400" b="0" i="0" u="none" strike="noStrike" cap="none" dirty="0">
                <a:solidFill>
                  <a:schemeClr val="dk1"/>
                </a:solidFill>
                <a:effectLst/>
                <a:latin typeface="Arial"/>
                <a:ea typeface="Arial"/>
                <a:cs typeface="Arial"/>
                <a:sym typeface="Arial"/>
              </a:rPr>
              <a:t>. I will continue to talk about </a:t>
            </a:r>
            <a:r>
              <a:rPr lang="en-US" sz="1400" b="1" i="0" u="none" strike="noStrike" cap="none" dirty="0">
                <a:solidFill>
                  <a:schemeClr val="dk1"/>
                </a:solidFill>
                <a:effectLst/>
                <a:latin typeface="Arial"/>
                <a:ea typeface="Arial"/>
                <a:cs typeface="Arial"/>
                <a:sym typeface="Arial"/>
              </a:rPr>
              <a:t>[Insert next subject]</a:t>
            </a:r>
            <a:r>
              <a:rPr lang="en-US" sz="1400" b="0" i="0" u="none" strike="noStrike" cap="none" dirty="0">
                <a:solidFill>
                  <a:schemeClr val="dk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a:solidFill>
                  <a:schemeClr val="dk1"/>
                </a:solidFill>
                <a:effectLst/>
                <a:latin typeface="Arial"/>
                <a:ea typeface="Arial"/>
                <a:cs typeface="Arial"/>
                <a:sym typeface="Arial"/>
              </a:rPr>
              <a:t>[Insert name]</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[Insert next subject]</a:t>
            </a:r>
            <a:r>
              <a:rPr lang="en-US" sz="1400" baseline="0" dirty="0"/>
              <a:t>.</a:t>
            </a: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to </a:t>
            </a:r>
            <a:r>
              <a:rPr lang="en-US" sz="1400" b="1" i="0" u="none" strike="noStrike" cap="none" dirty="0">
                <a:solidFill>
                  <a:schemeClr val="dk1"/>
                </a:solidFill>
                <a:effectLst/>
                <a:latin typeface="Arial"/>
                <a:ea typeface="Arial"/>
                <a:cs typeface="Arial"/>
                <a:sym typeface="Arial"/>
              </a:rPr>
              <a:t>[Insert name]</a:t>
            </a:r>
            <a:endParaRPr lang="en-US" sz="1400" b="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a:p>
            <a:pPr marL="0" lvl="0" indent="0" algn="l" rtl="0">
              <a:lnSpc>
                <a:spcPct val="100000"/>
              </a:lnSpc>
              <a:spcBef>
                <a:spcPts val="0"/>
              </a:spcBef>
              <a:spcAft>
                <a:spcPts val="0"/>
              </a:spcAft>
              <a:buSzPts val="1400"/>
              <a:buNone/>
            </a:pPr>
            <a:endParaRPr lang="en-US" sz="1400" dirty="0"/>
          </a:p>
          <a:p>
            <a:pPr marL="0" marR="0" lvl="0" indent="0" algn="l" rtl="0">
              <a:lnSpc>
                <a:spcPct val="100000"/>
              </a:lnSpc>
              <a:spcBef>
                <a:spcPts val="0"/>
              </a:spcBef>
              <a:spcAft>
                <a:spcPts val="0"/>
              </a:spcAft>
              <a:buClr>
                <a:srgbClr val="000000"/>
              </a:buClr>
              <a:buSzPts val="1400"/>
              <a:buFont typeface="Arial"/>
              <a:buNone/>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9225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If we were to go with Logistic Regression, our preliminary results initially point to the Toronto Raptors being able determine a game’s outcome if their perimeter players shoot efficiently from the 3 point range and if at least one of their</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pPr latinLnBrk="0"/>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190921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400" b="1" dirty="0">
                <a:solidFill>
                  <a:srgbClr val="2D2E2D"/>
                </a:solidFill>
              </a:rPr>
              <a:t>[NEXT 0x – key statement for animation] </a:t>
            </a:r>
          </a:p>
          <a:p>
            <a:pPr marL="0" marR="0" lvl="0" indent="0" algn="l" rtl="0">
              <a:lnSpc>
                <a:spcPct val="100000"/>
              </a:lnSpc>
              <a:spcBef>
                <a:spcPts val="0"/>
              </a:spcBef>
              <a:spcAft>
                <a:spcPts val="0"/>
              </a:spcAft>
              <a:buClr>
                <a:srgbClr val="000000"/>
              </a:buClr>
              <a:buSzPts val="1400"/>
              <a:buFont typeface="Arial"/>
              <a:buNone/>
            </a:pPr>
            <a:r>
              <a:rPr lang="en-US" sz="1400" dirty="0">
                <a:solidFill>
                  <a:srgbClr val="2D2E2D"/>
                </a:solidFill>
              </a:rPr>
              <a:t>[Speaker’s talking points on the current slide item]</a:t>
            </a: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dirty="0"/>
          </a:p>
          <a:p>
            <a:endParaRPr lang="en-CA"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207491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latinLnBrk="0"/>
            <a:r>
              <a:rPr lang="en-US" sz="1400" b="1" i="0" u="none" strike="noStrike" cap="none" dirty="0">
                <a:solidFill>
                  <a:schemeClr val="dk1"/>
                </a:solidFill>
                <a:effectLst/>
                <a:latin typeface="Arial"/>
                <a:ea typeface="Arial"/>
                <a:cs typeface="Arial"/>
                <a:sym typeface="Arial"/>
              </a:rPr>
              <a:t>[NEXT 01 – Data cleaning]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From an initial analysis of the data we found 740 Preseason records with null values. Given this was Pre Season data for a redundant feature (player name) we opted to drop this data group from the analysis. </a:t>
            </a:r>
          </a:p>
          <a:p>
            <a:pPr marL="0" latinLnBrk="0"/>
            <a:r>
              <a:rPr lang="en-US" sz="1400" b="0" i="0" u="none" strike="noStrike" cap="none" dirty="0">
                <a:solidFill>
                  <a:schemeClr val="dk1"/>
                </a:solidFill>
                <a:effectLst/>
                <a:latin typeface="Arial"/>
                <a:ea typeface="Arial"/>
                <a:cs typeface="Arial"/>
                <a:sym typeface="Arial"/>
              </a:rPr>
              <a:t> </a:t>
            </a:r>
          </a:p>
          <a:p>
            <a:pPr marL="0" latinLnBrk="0"/>
            <a:r>
              <a:rPr lang="en-US" sz="1400" b="1" i="0" u="none" strike="noStrike" cap="none" dirty="0">
                <a:solidFill>
                  <a:schemeClr val="dk1"/>
                </a:solidFill>
                <a:effectLst/>
                <a:latin typeface="Arial"/>
                <a:ea typeface="Arial"/>
                <a:cs typeface="Arial"/>
                <a:sym typeface="Arial"/>
              </a:rPr>
              <a:t>[NEXT 02 – Transformation]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looked transforming the data by Enhancing, Encoding, and Reducing</a:t>
            </a:r>
          </a:p>
          <a:p>
            <a:pPr marL="0" latinLnBrk="0"/>
            <a:endParaRPr lang="en-US" sz="1400" b="0" i="0" u="none" strike="noStrike" cap="none" dirty="0">
              <a:solidFill>
                <a:schemeClr val="dk1"/>
              </a:solidFill>
              <a:effectLst/>
              <a:latin typeface="Arial"/>
              <a:ea typeface="Arial"/>
              <a:cs typeface="Arial"/>
              <a:sym typeface="Arial"/>
            </a:endParaRP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Arial"/>
                <a:ea typeface="Arial"/>
                <a:cs typeface="Arial"/>
                <a:sym typeface="Arial"/>
              </a:rPr>
              <a:t>[NEXT 03 – Transformation details]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We enhanced the data (adding in features such as </a:t>
            </a:r>
            <a:r>
              <a:rPr lang="en-US" sz="1400" b="0" i="0" u="none" strike="noStrike" cap="none" dirty="0" err="1">
                <a:solidFill>
                  <a:schemeClr val="dk1"/>
                </a:solidFill>
                <a:effectLst/>
                <a:latin typeface="Arial"/>
                <a:ea typeface="Arial"/>
                <a:cs typeface="Arial"/>
                <a:sym typeface="Arial"/>
              </a:rPr>
              <a:t>Game_Type</a:t>
            </a:r>
            <a:r>
              <a:rPr lang="en-US" sz="1400" b="0" i="0" u="none" strike="noStrike" cap="none" dirty="0">
                <a:solidFill>
                  <a:schemeClr val="dk1"/>
                </a:solidFill>
                <a:effectLst/>
                <a:latin typeface="Arial"/>
                <a:ea typeface="Arial"/>
                <a:cs typeface="Arial"/>
                <a:sym typeface="Arial"/>
              </a:rPr>
              <a:t> to separate data by 3 groups Pre season, Regular Season, and Playoffs)</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Categorical features were encoded to use numerical values by mapping or Label Encoding (</a:t>
            </a:r>
            <a:r>
              <a:rPr lang="en-US" sz="1400" b="0" i="0" u="none" strike="noStrike" cap="none" dirty="0" err="1">
                <a:solidFill>
                  <a:schemeClr val="dk1"/>
                </a:solidFill>
                <a:effectLst/>
                <a:latin typeface="Arial"/>
                <a:ea typeface="Arial"/>
                <a:cs typeface="Arial"/>
                <a:sym typeface="Arial"/>
              </a:rPr>
              <a:t>ie</a:t>
            </a:r>
            <a:r>
              <a:rPr lang="en-US" sz="1400" b="0" i="0" u="none" strike="noStrike" cap="none" dirty="0">
                <a:solidFill>
                  <a:schemeClr val="dk1"/>
                </a:solidFill>
                <a:effectLst/>
                <a:latin typeface="Arial"/>
                <a:ea typeface="Arial"/>
                <a:cs typeface="Arial"/>
                <a:sym typeface="Arial"/>
              </a:rPr>
              <a:t> SEASON_YEAR)</a:t>
            </a: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To reduce dataset further we drop visibly irrelevant features</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As </a:t>
            </a:r>
            <a:r>
              <a:rPr lang="en-US" sz="1400" b="0" i="0" u="none" strike="noStrike" cap="none" dirty="0" err="1">
                <a:solidFill>
                  <a:schemeClr val="dk1"/>
                </a:solidFill>
                <a:effectLst/>
                <a:latin typeface="Arial"/>
                <a:ea typeface="Arial"/>
                <a:cs typeface="Arial"/>
                <a:sym typeface="Arial"/>
              </a:rPr>
              <a:t>Bhavika</a:t>
            </a:r>
            <a:r>
              <a:rPr lang="en-US" sz="1400" b="0" i="0" u="none" strike="noStrike" cap="none" dirty="0">
                <a:solidFill>
                  <a:schemeClr val="dk1"/>
                </a:solidFill>
                <a:effectLst/>
                <a:latin typeface="Arial"/>
                <a:ea typeface="Arial"/>
                <a:cs typeface="Arial"/>
                <a:sym typeface="Arial"/>
              </a:rPr>
              <a:t> mentioned earlier there were 30 features that were initially dropped as these were only rankings used for fantasy drafting (aka sport betting)</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This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04 – Correlation matrix]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Next, we further wanted to see the correlation between features. Here we line up our 25 features on the XY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04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84239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latinLnBrk="0"/>
            <a:endParaRPr lang="en-US" sz="2400" b="1" i="0" u="none" strike="noStrike" cap="none" dirty="0">
              <a:solidFill>
                <a:schemeClr val="dk1"/>
              </a:solidFill>
              <a:effectLst/>
              <a:latin typeface="Arial"/>
              <a:ea typeface="Arial"/>
              <a:cs typeface="Arial"/>
              <a:sym typeface="Arial"/>
            </a:endParaRPr>
          </a:p>
          <a:p>
            <a:pPr marL="0" latinLnBrk="0"/>
            <a:r>
              <a:rPr lang="en-US" sz="2400" b="1" i="0" u="none" strike="noStrike" cap="none" dirty="0">
                <a:solidFill>
                  <a:schemeClr val="dk1"/>
                </a:solidFill>
                <a:effectLst/>
                <a:latin typeface="Arial"/>
                <a:ea typeface="Arial"/>
                <a:cs typeface="Arial"/>
                <a:sym typeface="Arial"/>
              </a:rPr>
              <a:t>[Dennis to take over,]</a:t>
            </a:r>
            <a:endParaRPr lang="en-US" sz="2400" b="0" i="0" u="none" strike="noStrike" cap="none" dirty="0">
              <a:solidFill>
                <a:schemeClr val="dk1"/>
              </a:solidFill>
              <a:effectLst/>
              <a:latin typeface="Arial"/>
              <a:ea typeface="Arial"/>
              <a:cs typeface="Arial"/>
              <a:sym typeface="Arial"/>
            </a:endParaRPr>
          </a:p>
          <a:p>
            <a:pPr marL="0" latinLnBrk="0"/>
            <a:r>
              <a:rPr lang="en-US" sz="2400" baseline="0" dirty="0"/>
              <a:t>I will continue on to the next part of showing you our </a:t>
            </a:r>
            <a:r>
              <a:rPr lang="en-US" sz="2400" b="1" i="0" u="none" strike="noStrike" cap="none" dirty="0">
                <a:solidFill>
                  <a:schemeClr val="dk1"/>
                </a:solidFill>
                <a:effectLst/>
                <a:latin typeface="Arial"/>
                <a:ea typeface="Arial"/>
                <a:cs typeface="Arial"/>
                <a:sym typeface="Arial"/>
              </a:rPr>
              <a:t>Preliminary Results. </a:t>
            </a:r>
            <a:r>
              <a:rPr lang="en-US" sz="2400" baseline="0" dirty="0"/>
              <a:t> Note these results are before any tuning is applied. </a:t>
            </a:r>
            <a:endParaRPr lang="en-US" sz="2400" dirty="0"/>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01 – Correlation matrix]  </a:t>
            </a:r>
            <a:endParaRPr lang="en-US" sz="1400" b="0" i="0" u="none" strike="noStrike" cap="none" dirty="0">
              <a:solidFill>
                <a:schemeClr val="dk1"/>
              </a:solidFill>
              <a:effectLst/>
              <a:latin typeface="Arial"/>
              <a:ea typeface="Arial"/>
              <a:cs typeface="Arial"/>
              <a:sym typeface="Arial"/>
            </a:endParaRPr>
          </a:p>
          <a:p>
            <a:pPr marL="285750"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Of the original features </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Another 8 more numerical/categorical features were drop as theses were providing redundant player or game specific information </a:t>
            </a:r>
          </a:p>
          <a:p>
            <a:pPr lvl="2" latinLnBrk="0"/>
            <a:r>
              <a:rPr lang="en-CA" sz="2000" b="0" dirty="0" err="1">
                <a:solidFill>
                  <a:srgbClr val="000000"/>
                </a:solidFill>
                <a:effectLst/>
                <a:latin typeface="Consolas" panose="020B0609020204030204" pitchFamily="49" charset="0"/>
              </a:rPr>
              <a:t>unwanted_numerical_Features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'TEAM_ID'</a:t>
            </a:r>
            <a:r>
              <a:rPr lang="en-CA" sz="2000" b="0" dirty="0">
                <a:solidFill>
                  <a:srgbClr val="000000"/>
                </a:solidFill>
                <a:effectLst/>
                <a:latin typeface="Consolas" panose="020B0609020204030204" pitchFamily="49" charset="0"/>
              </a:rPr>
              <a:t>]</a:t>
            </a:r>
          </a:p>
          <a:p>
            <a:pPr lvl="2" latinLnBrk="0"/>
            <a:r>
              <a:rPr lang="en-CA" sz="2000" b="0" dirty="0" err="1">
                <a:solidFill>
                  <a:srgbClr val="000000"/>
                </a:solidFill>
                <a:effectLst/>
                <a:latin typeface="Consolas" panose="020B0609020204030204" pitchFamily="49" charset="0"/>
              </a:rPr>
              <a:t>unwanted_categorical_Features</a:t>
            </a:r>
            <a:r>
              <a:rPr lang="en-CA" sz="2000" b="0" dirty="0">
                <a:solidFill>
                  <a:srgbClr val="000000"/>
                </a:solidFill>
                <a:effectLst/>
                <a:latin typeface="Consolas" panose="020B0609020204030204" pitchFamily="49" charset="0"/>
              </a:rPr>
              <a:t>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'PLAYER_NAME'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'TEAM_ABBREVIATION'</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'TEAM_NAME'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'GAME_ID'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'GAME_DATE'</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'MATCHUP’</a:t>
            </a:r>
            <a:r>
              <a:rPr lang="en-CA" sz="2000" b="0" dirty="0">
                <a:solidFill>
                  <a:srgbClr val="000000"/>
                </a:solidFill>
                <a:effectLst/>
                <a:latin typeface="Consolas" panose="020B0609020204030204" pitchFamily="49" charset="0"/>
              </a:rPr>
              <a:t>]</a:t>
            </a:r>
          </a:p>
          <a:p>
            <a:pPr marL="783595" lvl="1" indent="-285750" latinLnBrk="0">
              <a:buFont typeface="Arial" panose="020B0604020202020204" pitchFamily="34" charset="0"/>
              <a:buChar char="•"/>
            </a:pPr>
            <a:r>
              <a:rPr lang="en-US" sz="1400" b="0" i="0" u="none" strike="noStrike" cap="none" dirty="0">
                <a:solidFill>
                  <a:schemeClr val="dk1"/>
                </a:solidFill>
                <a:effectLst/>
                <a:latin typeface="Arial"/>
                <a:ea typeface="Arial"/>
                <a:cs typeface="Arial"/>
                <a:sym typeface="Arial"/>
              </a:rPr>
              <a:t>Thus reduced our overall dataset to 26 features for the preliminary analysis which includes our target feature (WL for </a:t>
            </a:r>
            <a:r>
              <a:rPr lang="en-US" sz="1400" b="0" i="0" u="none" strike="noStrike" cap="none" dirty="0" err="1">
                <a:solidFill>
                  <a:schemeClr val="dk1"/>
                </a:solidFill>
                <a:effectLst/>
                <a:latin typeface="Arial"/>
                <a:ea typeface="Arial"/>
                <a:cs typeface="Arial"/>
                <a:sym typeface="Arial"/>
              </a:rPr>
              <a:t>WinLoss</a:t>
            </a:r>
            <a:r>
              <a:rPr lang="en-US" sz="1400" b="0" i="0" u="none" strike="noStrike" cap="none" dirty="0">
                <a:solidFill>
                  <a:schemeClr val="dk1"/>
                </a:solidFill>
                <a:effectLst/>
                <a:latin typeface="Arial"/>
                <a:ea typeface="Arial"/>
                <a:cs typeface="Arial"/>
                <a:sym typeface="Arial"/>
              </a:rPr>
              <a:t>)</a:t>
            </a:r>
          </a:p>
          <a:p>
            <a:pPr marL="0" marR="0" lvl="0" indent="0" algn="l" defTabSz="99569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chemeClr val="dk1"/>
                </a:solidFill>
                <a:effectLst/>
                <a:latin typeface="Arial"/>
                <a:ea typeface="Arial"/>
                <a:cs typeface="Arial"/>
                <a:sym typeface="Arial"/>
              </a:rPr>
              <a:t>We created a correlation matrix between features. Here we line up our 25 features on the X and Y axis to determine how closely related each of these features are to each other. A dark red or 1 value represents a direct correlation and a light red or white is 0 for little or no relation. </a:t>
            </a:r>
          </a:p>
          <a:p>
            <a:pPr marL="0" latinLnBrk="0"/>
            <a:r>
              <a:rPr lang="en-US" sz="1400" dirty="0"/>
              <a:t>​</a:t>
            </a:r>
          </a:p>
          <a:p>
            <a:pPr marL="0" latinLnBrk="0"/>
            <a:r>
              <a:rPr lang="en-US" sz="1400" b="1" i="0" u="none" strike="noStrike" cap="none" dirty="0">
                <a:solidFill>
                  <a:schemeClr val="dk1"/>
                </a:solidFill>
                <a:effectLst/>
                <a:latin typeface="Arial"/>
                <a:ea typeface="Arial"/>
                <a:cs typeface="Arial"/>
                <a:sym typeface="Arial"/>
              </a:rPr>
              <a:t>[NEXT 02 – heat map focus]  </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Highlighted boxes indicate high correlation between some features  (It is greater than 0.8 ). We were able to dropped 6 more features to reduce this feature redundancy: </a:t>
            </a:r>
            <a:r>
              <a:rPr lang="en-CA" sz="2000" b="0" dirty="0">
                <a:solidFill>
                  <a:srgbClr val="000000"/>
                </a:solidFill>
                <a:effectLst/>
                <a:latin typeface="Consolas" panose="020B0609020204030204" pitchFamily="49" charset="0"/>
              </a:rPr>
              <a:t>unwanted_list_02 </a:t>
            </a:r>
            <a:r>
              <a:rPr lang="en-CA" sz="2000" b="0" dirty="0">
                <a:solidFill>
                  <a:srgbClr val="D4D4D4"/>
                </a:solidFill>
                <a:effectLst/>
                <a:latin typeface="Consolas" panose="020B0609020204030204" pitchFamily="49" charset="0"/>
              </a:rPr>
              <a:t>=</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'PTS'</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'FGA'</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'FG3M'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'FTM'</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'PFD'</a:t>
            </a:r>
            <a:r>
              <a:rPr lang="en-CA" sz="2000" b="0" dirty="0">
                <a:solidFill>
                  <a:srgbClr val="000000"/>
                </a:solidFill>
                <a:effectLst/>
                <a:latin typeface="Consolas" panose="020B0609020204030204" pitchFamily="49" charset="0"/>
              </a:rPr>
              <a:t>, </a:t>
            </a:r>
            <a:r>
              <a:rPr lang="en-CA" sz="2000" b="0" dirty="0">
                <a:solidFill>
                  <a:srgbClr val="CE9178"/>
                </a:solidFill>
                <a:effectLst/>
                <a:latin typeface="Consolas" panose="020B0609020204030204" pitchFamily="49" charset="0"/>
              </a:rPr>
              <a:t>'REB’</a:t>
            </a:r>
            <a:r>
              <a:rPr lang="en-CA" sz="2000" b="0" dirty="0">
                <a:solidFill>
                  <a:srgbClr val="000000"/>
                </a:solidFill>
                <a:effectLst/>
                <a:latin typeface="Consolas" panose="020B0609020204030204" pitchFamily="49" charset="0"/>
              </a:rPr>
              <a:t>] </a:t>
            </a:r>
          </a:p>
          <a:p>
            <a:pPr marL="0" latinLnBrk="0"/>
            <a:endParaRPr lang="en-US" sz="1400" b="0" i="0" u="none" strike="noStrike" cap="none" dirty="0">
              <a:solidFill>
                <a:schemeClr val="dk1"/>
              </a:solidFill>
              <a:effectLst/>
              <a:latin typeface="Arial"/>
              <a:ea typeface="Arial"/>
              <a:cs typeface="Arial"/>
              <a:sym typeface="Arial"/>
            </a:endParaRPr>
          </a:p>
          <a:p>
            <a:pPr marL="0" latinLnBrk="0"/>
            <a:endParaRPr lang="en-US" sz="1400" b="0" i="0" u="none" strike="noStrike" cap="none" dirty="0">
              <a:solidFill>
                <a:schemeClr val="dk1"/>
              </a:solidFill>
              <a:effectLst/>
              <a:latin typeface="Arial"/>
              <a:ea typeface="Arial"/>
              <a:cs typeface="Arial"/>
              <a:sym typeface="Arial"/>
            </a:endParaRPr>
          </a:p>
          <a:p>
            <a:pPr marL="0" latinLnBrk="0"/>
            <a:r>
              <a:rPr lang="en-US" sz="1400" b="1" i="0" u="none" strike="noStrike" cap="none" dirty="0">
                <a:solidFill>
                  <a:schemeClr val="dk1"/>
                </a:solidFill>
                <a:effectLst/>
                <a:latin typeface="Arial"/>
                <a:ea typeface="Arial"/>
                <a:cs typeface="Arial"/>
                <a:sym typeface="Arial"/>
              </a:rPr>
              <a:t>[NEXT SLIDE]</a:t>
            </a:r>
            <a:endParaRPr lang="en-US" sz="1400" b="0" i="0" u="none" strike="noStrike" cap="none" dirty="0">
              <a:solidFill>
                <a:schemeClr val="dk1"/>
              </a:solidFill>
              <a:effectLst/>
              <a:latin typeface="Arial"/>
              <a:ea typeface="Arial"/>
              <a:cs typeface="Arial"/>
              <a:sym typeface="Arial"/>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92500" lnSpcReduction="20000"/>
          </a:bodyPr>
          <a:lstStyle/>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The Client</a:t>
            </a:r>
          </a:p>
          <a:p>
            <a:pPr marL="0" marR="0" indent="0" rtl="0" latinLnBrk="0">
              <a:spcBef>
                <a:spcPts val="0"/>
              </a:spcBef>
              <a:spcAft>
                <a:spcPts val="0"/>
              </a:spcAft>
            </a:pPr>
            <a:endParaRPr lang="en-US" sz="12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Graph] </a:t>
            </a:r>
            <a:endParaRPr lang="en-US" sz="1200" dirty="0">
              <a:effectLst/>
            </a:endParaRPr>
          </a:p>
          <a:p>
            <a:pPr marL="0" marR="0" indent="0" rtl="0" latinLnBrk="0">
              <a:spcBef>
                <a:spcPts val="0"/>
              </a:spcBef>
              <a:spcAft>
                <a:spcPts val="0"/>
              </a:spcAft>
            </a:pPr>
            <a:r>
              <a:rPr lang="en-US" sz="1400" dirty="0">
                <a:solidFill>
                  <a:srgbClr val="2D2E2D"/>
                </a:solidFill>
                <a:effectLst/>
                <a:latin typeface="Arial" panose="020B0604020202020204" pitchFamily="34" charset="0"/>
                <a:ea typeface="맑은 고딕" panose="020B0503020000020004" pitchFamily="34" charset="-127"/>
                <a:cs typeface="Arial" panose="020B0604020202020204" pitchFamily="34" charset="0"/>
              </a:rPr>
              <a:t>Pause for effect</a:t>
            </a:r>
            <a:br>
              <a:rPr lang="en-US" sz="1400" b="1" dirty="0">
                <a:solidFill>
                  <a:srgbClr val="2D2E2D"/>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Raptors] </a:t>
            </a:r>
            <a:endParaRPr lang="en-US" sz="1200" dirty="0">
              <a:effectLst/>
            </a:endParaRPr>
          </a:p>
          <a:p>
            <a:pPr marL="0" marR="0" rtl="0" latinLnBrk="0">
              <a:lnSpc>
                <a:spcPct val="107000"/>
              </a:lnSpc>
              <a:spcBef>
                <a:spcPts val="0"/>
              </a:spcBef>
              <a:spcAft>
                <a:spcPts val="0"/>
              </a:spcAft>
            </a:pPr>
            <a:r>
              <a:rPr lang="en-US" sz="1400" b="0"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Our client is Toronto Raptors, Currently the only Canadian NBA franchise.  </a:t>
            </a:r>
            <a:br>
              <a:rPr lang="en-US" sz="1400" dirty="0">
                <a:solidFill>
                  <a:srgbClr val="000000"/>
                </a:solidFill>
                <a:effectLst/>
                <a:latin typeface="맑은 고딕" panose="020B0503020000020004" pitchFamily="34" charset="-127"/>
                <a:ea typeface="맑은 고딕" panose="020B0503020000020004" pitchFamily="34" charset="-127"/>
              </a:rPr>
            </a:b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In the year 2020, The Toronto Raptors’ valuation was estimated to be 2.1 billion USD. The raptors won their first NBA Championship in 2019. However, the team’s performance has been in decline since then. This chart shows the wins for each year for the Toronto Raptors.</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rPr>
              <a:t> </a:t>
            </a:r>
            <a:endParaRPr lang="en-US" sz="12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GM] </a:t>
            </a:r>
            <a:endParaRPr lang="en-US" sz="1200" dirty="0">
              <a:effectLst/>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The team’s General Manager is seeking recommendations on improving the team’s chances at another championship run while preserving the team’s long-term future. The suggestions will be in the form of improvements to the player roster. The stakeholders intend to either maintain or improve on the number of wins during the regular season and more importantly during the playoffs while retaining the public interest in the team. </a:t>
            </a:r>
            <a:endParaRPr lang="en-US" sz="1400" dirty="0">
              <a:effectLst/>
              <a:latin typeface="Arial" panose="020B0604020202020204" pitchFamily="34" charset="0"/>
              <a:cs typeface="Arial" panose="020B0604020202020204" pitchFamily="34" charset="0"/>
            </a:endParaRPr>
          </a:p>
          <a:p>
            <a:pPr marL="0" marR="0" rtl="0" latinLnBrk="0">
              <a:lnSpc>
                <a:spcPct val="107000"/>
              </a:lnSpc>
              <a:spcBef>
                <a:spcPts val="0"/>
              </a:spcBef>
              <a:spcAft>
                <a:spcPts val="0"/>
              </a:spcAft>
            </a:pPr>
            <a:r>
              <a:rPr lang="en-US" sz="1400" dirty="0">
                <a:solidFill>
                  <a:srgbClr val="000000"/>
                </a:solidFill>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cs typeface="Arial" panose="020B0604020202020204" pitchFamily="34" charset="0"/>
            </a:endParaRPr>
          </a:p>
          <a:p>
            <a:pPr marL="0" marR="0" indent="0" rtl="0" latinLnBrk="0">
              <a:spcBef>
                <a:spcPts val="0"/>
              </a:spcBef>
              <a:spcAft>
                <a:spcPts val="0"/>
              </a:spcAft>
            </a:pPr>
            <a:r>
              <a:rPr lang="en-US" sz="1400" b="1" dirty="0">
                <a:solidFill>
                  <a:srgbClr val="000000"/>
                </a:solidFill>
                <a:effectLst/>
                <a:latin typeface="Arial" panose="020B0604020202020204" pitchFamily="34" charset="0"/>
              </a:rPr>
              <a:t>[NEXT SLIDE] </a:t>
            </a:r>
            <a:endParaRPr lang="en-US" sz="1200" dirty="0">
              <a:effectLst/>
            </a:endParaRPr>
          </a:p>
          <a:p>
            <a:pPr latinLnBrk="0"/>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45784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rtl="0" latinLnBrk="1">
              <a:spcBef>
                <a:spcPts val="0"/>
              </a:spcBef>
              <a:spcAft>
                <a:spcPts val="0"/>
              </a:spcAft>
            </a:pPr>
            <a:r>
              <a:rPr lang="en-US" sz="1400" dirty="0">
                <a:solidFill>
                  <a:srgbClr val="000000"/>
                </a:solidFill>
                <a:effectLst/>
                <a:latin typeface="Arial" panose="020B0604020202020204" pitchFamily="34" charset="0"/>
              </a:rPr>
              <a:t>To attain the requirements outlined by the management, we are looking at two objectives</a:t>
            </a:r>
            <a:endParaRPr lang="en-US" sz="1600" dirty="0">
              <a:effectLst/>
            </a:endParaRPr>
          </a:p>
          <a:p>
            <a:pPr marL="0" marR="0" rtl="0" latinLnBrk="1">
              <a:spcBef>
                <a:spcPts val="0"/>
              </a:spcBef>
              <a:spcAft>
                <a:spcPts val="0"/>
              </a:spcAft>
            </a:pPr>
            <a:r>
              <a:rPr lang="en-US" sz="1400" dirty="0">
                <a:solidFill>
                  <a:srgbClr val="000000"/>
                </a:solidFill>
                <a:effectLst/>
                <a:latin typeface="Arial" panose="020B0604020202020204" pitchFamily="34" charset="0"/>
              </a:rPr>
              <a:t> </a:t>
            </a:r>
            <a:endParaRPr lang="en-US" sz="1600" dirty="0">
              <a:effectLst/>
            </a:endParaRPr>
          </a:p>
          <a:p>
            <a:pPr marL="0" marR="0" rtl="0" latinLnBrk="0">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01 – Primary Objective] </a:t>
            </a:r>
            <a:endParaRPr lang="en-US" sz="1600" dirty="0">
              <a:effectLst/>
            </a:endParaRPr>
          </a:p>
          <a:p>
            <a:pPr marL="0" marR="0" rtl="0" latinLnBrk="1">
              <a:lnSpc>
                <a:spcPct val="107000"/>
              </a:lnSpc>
              <a:spcBef>
                <a:spcPts val="0"/>
              </a:spcBef>
              <a:spcAft>
                <a:spcPts val="0"/>
              </a:spcAft>
            </a:pPr>
            <a:r>
              <a:rPr lang="en-US" sz="1400" dirty="0">
                <a:solidFill>
                  <a:srgbClr val="000000"/>
                </a:solidFill>
                <a:effectLst/>
                <a:latin typeface="Arial" panose="020B0604020202020204" pitchFamily="34" charset="0"/>
              </a:rPr>
              <a:t>The primary objective of this analysis is to determine which features are important to the team to produce more wins in the regular season and the playoffs. </a:t>
            </a:r>
            <a:br>
              <a:rPr lang="en-US" sz="1400" dirty="0">
                <a:solidFill>
                  <a:srgbClr val="000000"/>
                </a:solidFill>
                <a:effectLst/>
                <a:latin typeface="Calibri" panose="020F0502020204030204" pitchFamily="34" charset="0"/>
              </a:rPr>
            </a:b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02 - Secondary Objective] </a:t>
            </a:r>
            <a:endParaRPr lang="en-US" sz="1600" dirty="0">
              <a:effectLst/>
            </a:endParaRPr>
          </a:p>
          <a:p>
            <a:pPr marL="0" marR="0" rtl="0" latinLnBrk="1">
              <a:lnSpc>
                <a:spcPct val="107000"/>
              </a:lnSpc>
              <a:spcBef>
                <a:spcPts val="0"/>
              </a:spcBef>
              <a:spcAft>
                <a:spcPts val="0"/>
              </a:spcAft>
            </a:pPr>
            <a:r>
              <a:rPr lang="en-US" sz="1400" dirty="0">
                <a:solidFill>
                  <a:srgbClr val="000000"/>
                </a:solidFill>
                <a:effectLst/>
                <a:latin typeface="Arial" panose="020B0604020202020204" pitchFamily="34" charset="0"/>
              </a:rPr>
              <a:t>The secondary objective is to review team players’ performance-to-cost effectiveness. </a:t>
            </a:r>
            <a:endParaRPr lang="en-US" sz="1600" dirty="0">
              <a:effectLst/>
            </a:endParaRPr>
          </a:p>
          <a:p>
            <a:pPr marL="0" marR="0" rtl="0" latinLnBrk="1">
              <a:lnSpc>
                <a:spcPct val="107000"/>
              </a:lnSpc>
              <a:spcBef>
                <a:spcPts val="0"/>
              </a:spcBef>
              <a:spcAft>
                <a:spcPts val="0"/>
              </a:spcAft>
            </a:pPr>
            <a:endParaRPr lang="en-US" sz="1600" dirty="0">
              <a:effectLst/>
            </a:endParaRPr>
          </a:p>
          <a:p>
            <a:pPr marL="0" marR="0" rtl="0" latinLnBrk="0">
              <a:lnSpc>
                <a:spcPct val="107000"/>
              </a:lnSpc>
              <a:spcBef>
                <a:spcPts val="0"/>
              </a:spcBef>
              <a:spcAft>
                <a:spcPts val="0"/>
              </a:spcAft>
            </a:pPr>
            <a:r>
              <a:rPr lang="en-US" sz="1400" b="1" dirty="0">
                <a:solidFill>
                  <a:srgbClr val="2D2E2D"/>
                </a:solidFill>
                <a:effectLst/>
                <a:latin typeface="맑은 고딕" panose="020B0503020000020004" pitchFamily="34" charset="-127"/>
                <a:ea typeface="맑은 고딕" panose="020B0503020000020004" pitchFamily="34" charset="-127"/>
              </a:rPr>
              <a:t>[NEXT 03 – Data scope] </a:t>
            </a:r>
            <a:endParaRPr lang="en-US" sz="1600" dirty="0">
              <a:effectLst/>
            </a:endParaRPr>
          </a:p>
          <a:p>
            <a:pPr marL="0" marR="0" rtl="0" latinLnBrk="1">
              <a:lnSpc>
                <a:spcPct val="107000"/>
              </a:lnSpc>
              <a:spcBef>
                <a:spcPts val="0"/>
              </a:spcBef>
              <a:spcAft>
                <a:spcPts val="0"/>
              </a:spcAft>
            </a:pPr>
            <a:r>
              <a:rPr lang="en-US" sz="1400" dirty="0">
                <a:solidFill>
                  <a:srgbClr val="000000"/>
                </a:solidFill>
                <a:effectLst/>
                <a:latin typeface="Arial" panose="020B0604020202020204" pitchFamily="34" charset="0"/>
              </a:rPr>
              <a:t>The scope of the initial analysis will be to focus on the Toronto Raptors’ historical player data from 2005 to 2020 as this closely represents the players of the current era. The performance baseline of the team and players will be established using the data for The Toronto Raptors 2019-2020 season. These statistics will be used to indicate performance features for the team and the individual players. </a:t>
            </a:r>
          </a:p>
          <a:p>
            <a:pPr marL="0" marR="0" rtl="0" latinLnBrk="1">
              <a:lnSpc>
                <a:spcPct val="107000"/>
              </a:lnSpc>
              <a:spcBef>
                <a:spcPts val="0"/>
              </a:spcBef>
              <a:spcAft>
                <a:spcPts val="0"/>
              </a:spcAft>
            </a:pPr>
            <a:endParaRPr lang="en-US" sz="1600" dirty="0">
              <a:effectLst/>
            </a:endParaRPr>
          </a:p>
          <a:p>
            <a:pPr marL="0" marR="0" indent="0" algn="l" rtl="0" latinLnBrk="0">
              <a:spcBef>
                <a:spcPts val="0"/>
              </a:spcBef>
              <a:spcAft>
                <a:spcPts val="0"/>
              </a:spcAft>
            </a:pPr>
            <a:r>
              <a:rPr lang="en-US" sz="1400" b="1" i="0" dirty="0">
                <a:solidFill>
                  <a:srgbClr val="000000"/>
                </a:solidFill>
                <a:effectLst/>
                <a:latin typeface="Arial" panose="020B0604020202020204" pitchFamily="34" charset="0"/>
              </a:rPr>
              <a:t>[NEXT SLIDE]</a:t>
            </a:r>
            <a:endParaRPr lang="en-US" sz="1600" dirty="0">
              <a:effectLst/>
            </a:endParaRP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41142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The data collection for this analysis was a cumbersome process. We have used multiple sources to gather the data.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01 – API]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err="1">
                <a:effectLst/>
                <a:latin typeface="Arial" panose="020B0604020202020204" pitchFamily="34" charset="0"/>
                <a:ea typeface="Calibri" panose="020F0502020204030204" pitchFamily="34" charset="0"/>
                <a:cs typeface="Times New Roman" panose="02020603050405020304" pitchFamily="18" charset="0"/>
              </a:rPr>
              <a:t>nba_api</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open access API client library for Python requesting the data via webservices through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stats.nba.com</a:t>
            </a:r>
            <a:r>
              <a:rPr lang="en-US" sz="2000" dirty="0">
                <a:effectLst/>
                <a:latin typeface="Arial" panose="020B0604020202020204" pitchFamily="34" charset="0"/>
                <a:ea typeface="Calibri" panose="020F0502020204030204" pitchFamily="34" charset="0"/>
                <a:cs typeface="Times New Roman" panose="02020603050405020304" pitchFamily="18" charset="0"/>
              </a:rPr>
              <a:t>. We are using 2 endpoints.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1" dirty="0">
                <a:solidFill>
                  <a:srgbClr val="2D2E2D"/>
                </a:solidFill>
              </a:rPr>
              <a:t>[NEXT 02 – Player Game Logs]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i="0" dirty="0" err="1">
                <a:effectLst/>
                <a:latin typeface="Arial" panose="020B0604020202020204" pitchFamily="34" charset="0"/>
                <a:ea typeface="Calibri" panose="020F0502020204030204" pitchFamily="34" charset="0"/>
                <a:cs typeface="Arial" panose="020B0604020202020204" pitchFamily="34" charset="0"/>
              </a:rPr>
              <a:t>playgamelogs</a:t>
            </a:r>
            <a:r>
              <a:rPr lang="en-US" sz="2000" i="0" dirty="0">
                <a:effectLst/>
                <a:latin typeface="Arial" panose="020B0604020202020204" pitchFamily="34" charset="0"/>
                <a:ea typeface="Calibri" panose="020F0502020204030204" pitchFamily="34" charset="0"/>
                <a:cs typeface="Arial" panose="020B0604020202020204" pitchFamily="34" charset="0"/>
              </a:rPr>
              <a:t> fetches player statistics for each game. This dataset consists of more than 450k </a:t>
            </a:r>
            <a:r>
              <a:rPr lang="en-US" altLang="ko-KR" sz="2000" i="0" kern="1200" dirty="0">
                <a:solidFill>
                  <a:schemeClr val="tx1"/>
                </a:solidFill>
                <a:latin typeface="Arial" panose="020B0604020202020204" pitchFamily="34" charset="0"/>
                <a:ea typeface="+mn-ea"/>
                <a:cs typeface="Arial" panose="020B0604020202020204" pitchFamily="34" charset="0"/>
              </a:rPr>
              <a:t>rows. We are using 36 features. </a:t>
            </a:r>
            <a:r>
              <a:rPr lang="en-US" sz="2000" b="0" i="0" kern="1200" dirty="0">
                <a:solidFill>
                  <a:schemeClr val="tx1"/>
                </a:solidFill>
                <a:latin typeface="Arial" panose="020B0604020202020204" pitchFamily="34" charset="0"/>
                <a:ea typeface="+mn-ea"/>
                <a:cs typeface="Arial" panose="020B0604020202020204" pitchFamily="34" charset="0"/>
              </a:rPr>
              <a:t>It has 15K records for the Toronto Raptors alone. </a:t>
            </a:r>
            <a:r>
              <a:rPr lang="en-US" sz="2000" dirty="0">
                <a:effectLst/>
                <a:latin typeface="Arial" panose="020B0604020202020204" pitchFamily="34" charset="0"/>
                <a:ea typeface="Calibri" panose="020F0502020204030204" pitchFamily="34" charset="0"/>
                <a:cs typeface="Arial" panose="020B0604020202020204" pitchFamily="34" charset="0"/>
              </a:rPr>
              <a:t>We are only showing a few features here, this dataset acts as the main </a:t>
            </a:r>
            <a:r>
              <a:rPr lang="en-US" sz="2000" dirty="0" err="1">
                <a:effectLst/>
                <a:latin typeface="Arial" panose="020B0604020202020204" pitchFamily="34" charset="0"/>
                <a:ea typeface="Calibri" panose="020F0502020204030204" pitchFamily="34" charset="0"/>
                <a:cs typeface="Arial" panose="020B0604020202020204" pitchFamily="34" charset="0"/>
              </a:rPr>
              <a:t>datasource</a:t>
            </a:r>
            <a:r>
              <a:rPr lang="en-US" sz="2000" dirty="0">
                <a:effectLst/>
                <a:latin typeface="Arial" panose="020B0604020202020204" pitchFamily="34" charset="0"/>
                <a:ea typeface="Calibri" panose="020F0502020204030204" pitchFamily="34" charset="0"/>
                <a:cs typeface="Arial" panose="020B0604020202020204" pitchFamily="34" charset="0"/>
              </a:rPr>
              <a:t> for the analysis. </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03 – Play by Play]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b="0" dirty="0" err="1">
                <a:solidFill>
                  <a:srgbClr val="2D2E2D"/>
                </a:solidFill>
                <a:latin typeface="Arial" panose="020B0604020202020204" pitchFamily="34" charset="0"/>
                <a:cs typeface="Arial" panose="020B0604020202020204" pitchFamily="34" charset="0"/>
              </a:rPr>
              <a:t>PlayByPlay</a:t>
            </a:r>
            <a:r>
              <a:rPr lang="en-US" sz="2000" b="0" dirty="0">
                <a:solidFill>
                  <a:srgbClr val="2D2E2D"/>
                </a:solidFill>
                <a:latin typeface="Arial" panose="020B0604020202020204" pitchFamily="34" charset="0"/>
                <a:cs typeface="Arial" panose="020B0604020202020204" pitchFamily="34" charset="0"/>
              </a:rPr>
              <a:t> gets all activities for a game, we fetched stats for all games derived from the first Dataset. </a:t>
            </a:r>
            <a:r>
              <a:rPr lang="en-US" sz="2000" dirty="0">
                <a:solidFill>
                  <a:srgbClr val="2D2E2D"/>
                </a:solidFill>
                <a:latin typeface="Arial" panose="020B0604020202020204" pitchFamily="34" charset="0"/>
                <a:cs typeface="Arial" panose="020B0604020202020204" pitchFamily="34" charset="0"/>
              </a:rPr>
              <a:t>This dataset has about 10M records and can reference the main dataset by GAME_ID.</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[NEXT 04 – Player salaries]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b="0" dirty="0">
                <a:solidFill>
                  <a:srgbClr val="2D2E2D"/>
                </a:solidFill>
                <a:latin typeface="Arial" panose="020B0604020202020204" pitchFamily="34" charset="0"/>
                <a:cs typeface="Arial" panose="020B0604020202020204" pitchFamily="34" charset="0"/>
              </a:rPr>
              <a:t>NBA webservice does not provide the salary data. Historical salary data was drawn from ESPN website and the future salary data from </a:t>
            </a:r>
            <a:r>
              <a:rPr lang="en-US" sz="2000" b="0" dirty="0" err="1">
                <a:solidFill>
                  <a:srgbClr val="2D2E2D"/>
                </a:solidFill>
                <a:latin typeface="Arial" panose="020B0604020202020204" pitchFamily="34" charset="0"/>
                <a:cs typeface="Arial" panose="020B0604020202020204" pitchFamily="34" charset="0"/>
              </a:rPr>
              <a:t>HoopsHype</a:t>
            </a:r>
            <a:r>
              <a:rPr lang="en-US" sz="2000" b="0" dirty="0">
                <a:solidFill>
                  <a:srgbClr val="2D2E2D"/>
                </a:solidFill>
                <a:latin typeface="Arial" panose="020B0604020202020204" pitchFamily="34" charset="0"/>
                <a:cs typeface="Arial" panose="020B0604020202020204" pitchFamily="34" charset="0"/>
              </a:rPr>
              <a:t> website. These were obtained using web scraping in python. We are looking at current 489 NBA players.</a:t>
            </a:r>
            <a:r>
              <a:rPr lang="en-US" sz="2000" b="0" i="0" u="none" strike="noStrike" cap="none" dirty="0">
                <a:solidFill>
                  <a:schemeClr val="dk1"/>
                </a:solidFill>
                <a:latin typeface="Arial" panose="020B0604020202020204" pitchFamily="34" charset="0"/>
                <a:cs typeface="Arial" panose="020B0604020202020204" pitchFamily="34" charset="0"/>
                <a:sym typeface="Arial"/>
              </a:rPr>
              <a:t> </a:t>
            </a:r>
            <a:r>
              <a:rPr lang="en-US" sz="2000" dirty="0">
                <a:solidFill>
                  <a:srgbClr val="2D2E2D"/>
                </a:solidFill>
                <a:latin typeface="Arial" panose="020B0604020202020204" pitchFamily="34" charset="0"/>
                <a:cs typeface="Arial" panose="020B0604020202020204" pitchFamily="34" charset="0"/>
              </a:rPr>
              <a:t>We can relate this table to the </a:t>
            </a:r>
            <a:r>
              <a:rPr lang="en-US" sz="2000" dirty="0" err="1">
                <a:solidFill>
                  <a:srgbClr val="2D2E2D"/>
                </a:solidFill>
                <a:latin typeface="Arial" panose="020B0604020202020204" pitchFamily="34" charset="0"/>
                <a:cs typeface="Arial" panose="020B0604020202020204" pitchFamily="34" charset="0"/>
              </a:rPr>
              <a:t>Playergamelogs</a:t>
            </a:r>
            <a:r>
              <a:rPr lang="en-US" sz="2000" dirty="0">
                <a:solidFill>
                  <a:srgbClr val="2D2E2D"/>
                </a:solidFill>
                <a:latin typeface="Arial" panose="020B0604020202020204" pitchFamily="34" charset="0"/>
                <a:cs typeface="Arial" panose="020B0604020202020204" pitchFamily="34" charset="0"/>
              </a:rPr>
              <a:t> using the Player name and the Season year.</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dirty="0">
                <a:solidFill>
                  <a:srgbClr val="2D2E2D"/>
                </a:solidFill>
              </a:rPr>
              <a:t>[Just pause for a couple of seconds] </a:t>
            </a: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95690" rtl="0" eaLnBrk="1" fontAlgn="auto" latinLnBrk="1" hangingPunct="1">
              <a:lnSpc>
                <a:spcPct val="100000"/>
              </a:lnSpc>
              <a:spcBef>
                <a:spcPts val="0"/>
              </a:spcBef>
              <a:spcAft>
                <a:spcPts val="0"/>
              </a:spcAft>
              <a:buClr>
                <a:srgbClr val="000000"/>
              </a:buClr>
              <a:buSzPts val="1400"/>
              <a:buFont typeface="Arial"/>
              <a:buNone/>
              <a:tabLst/>
              <a:defRPr/>
            </a:pPr>
            <a:r>
              <a:rPr lang="en-US" sz="2000" dirty="0">
                <a:effectLst/>
                <a:latin typeface="Arial" panose="020B0604020202020204" pitchFamily="34" charset="0"/>
                <a:ea typeface="Calibri" panose="020F0502020204030204" pitchFamily="34" charset="0"/>
                <a:cs typeface="Times New Roman" panose="02020603050405020304" pitchFamily="18" charset="0"/>
              </a:rPr>
              <a:t>This diagram is created only for easy understanding of the schema. Since this is not a normalized database; which would be very expensive for this analysis, the relationship keys are not enforced by any constraint.</a:t>
            </a: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rtl="0">
              <a:lnSpc>
                <a:spcPct val="100000"/>
              </a:lnSpc>
              <a:spcBef>
                <a:spcPts val="0"/>
              </a:spcBef>
              <a:spcAft>
                <a:spcPts val="0"/>
              </a:spcAft>
              <a:buClr>
                <a:srgbClr val="000000"/>
              </a:buClr>
              <a:buSzPts val="1400"/>
              <a:buFont typeface="Arial"/>
              <a:buNone/>
            </a:pPr>
            <a:r>
              <a:rPr lang="en-US" sz="16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dirty="0">
                <a:latin typeface="Arial" panose="020B0604020202020204" pitchFamily="34" charset="0"/>
                <a:cs typeface="Arial" panose="020B0604020202020204" pitchFamily="34" charset="0"/>
              </a:rPr>
              <a:t>Now I shall</a:t>
            </a:r>
            <a:r>
              <a:rPr lang="en-US" sz="1600" baseline="0" dirty="0">
                <a:latin typeface="Arial" panose="020B0604020202020204" pitchFamily="34" charset="0"/>
                <a:cs typeface="Arial" panose="020B0604020202020204" pitchFamily="34" charset="0"/>
              </a:rPr>
              <a:t> hand over to </a:t>
            </a:r>
            <a:r>
              <a:rPr lang="en-US" sz="1600" b="1" i="0" u="none" strike="noStrike" cap="none" dirty="0">
                <a:solidFill>
                  <a:schemeClr val="dk1"/>
                </a:solidFill>
                <a:effectLst/>
                <a:latin typeface="Arial" panose="020B0604020202020204" pitchFamily="34" charset="0"/>
                <a:ea typeface="Arial"/>
                <a:cs typeface="Arial" panose="020B0604020202020204" pitchFamily="34" charset="0"/>
                <a:sym typeface="Arial"/>
              </a:rPr>
              <a:t>Dennis</a:t>
            </a:r>
          </a:p>
          <a:p>
            <a:pPr marL="0" marR="0" lvl="0" indent="0" algn="l" rtl="0">
              <a:lnSpc>
                <a:spcPct val="100000"/>
              </a:lnSpc>
              <a:spcBef>
                <a:spcPts val="0"/>
              </a:spcBef>
              <a:spcAft>
                <a:spcPts val="0"/>
              </a:spcAft>
              <a:buClr>
                <a:srgbClr val="000000"/>
              </a:buClr>
              <a:buSzPts val="1400"/>
              <a:buFont typeface="Arial"/>
              <a:buNone/>
            </a:pPr>
            <a:endParaRPr lang="en-US" sz="16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600" b="1" i="0" u="none" strike="noStrike" cap="none" dirty="0">
                <a:solidFill>
                  <a:schemeClr val="dk1"/>
                </a:solidFill>
                <a:latin typeface="Arial"/>
                <a:ea typeface="Arial"/>
                <a:cs typeface="Arial"/>
                <a:sym typeface="Arial"/>
              </a:rPr>
              <a:t>[NEXT SLIDE] </a:t>
            </a:r>
            <a:endParaRPr lang="en-US" sz="2400" dirty="0"/>
          </a:p>
          <a:p>
            <a:pPr marL="0" lvl="0" indent="0" algn="l" rtl="0">
              <a:lnSpc>
                <a:spcPct val="100000"/>
              </a:lnSpc>
              <a:spcBef>
                <a:spcPts val="0"/>
              </a:spcBef>
              <a:spcAft>
                <a:spcPts val="0"/>
              </a:spcAft>
              <a:buSzPts val="1400"/>
              <a:buNone/>
            </a:pPr>
            <a:endParaRPr lang="en-US" sz="2400" dirty="0"/>
          </a:p>
          <a:p>
            <a:endParaRPr lang="en-CA" sz="2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12228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latinLnBrk="0"/>
            <a:r>
              <a:rPr lang="en-US" sz="1400" b="1" i="0" u="none" strike="noStrike" cap="none" dirty="0">
                <a:solidFill>
                  <a:schemeClr val="dk1"/>
                </a:solidFill>
                <a:effectLst/>
                <a:latin typeface="Arial"/>
                <a:ea typeface="Arial"/>
                <a:cs typeface="Arial"/>
                <a:sym typeface="Arial"/>
              </a:rPr>
              <a:t>[Dennis to take over,]</a:t>
            </a:r>
            <a:endParaRPr lang="en-US" sz="1400" b="0" i="0" u="none" strike="noStrike" cap="none" dirty="0">
              <a:solidFill>
                <a:schemeClr val="dk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Thank</a:t>
            </a:r>
            <a:r>
              <a:rPr lang="en-US" sz="1400" baseline="0" dirty="0"/>
              <a:t> you </a:t>
            </a:r>
            <a:r>
              <a:rPr lang="en-US" sz="1400" b="1" i="0" u="none" strike="noStrike" cap="none" dirty="0" err="1">
                <a:solidFill>
                  <a:schemeClr val="dk1"/>
                </a:solidFill>
                <a:effectLst/>
                <a:latin typeface="Arial"/>
                <a:ea typeface="Arial"/>
                <a:cs typeface="Arial"/>
                <a:sym typeface="Arial"/>
              </a:rPr>
              <a:t>Bhavika</a:t>
            </a:r>
            <a:r>
              <a:rPr lang="en-US" sz="1400" baseline="0" dirty="0"/>
              <a:t>. I will continue on to the next part of </a:t>
            </a:r>
            <a:r>
              <a:rPr lang="en-US" sz="1400" b="1" i="0" u="none" strike="noStrike" cap="none" dirty="0">
                <a:solidFill>
                  <a:schemeClr val="dk1"/>
                </a:solidFill>
                <a:effectLst/>
                <a:latin typeface="Arial"/>
                <a:ea typeface="Arial"/>
                <a:cs typeface="Arial"/>
                <a:sym typeface="Arial"/>
              </a:rPr>
              <a:t>Project Planning</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01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We created a project plan based on the deliverables requested of us and delivery dates. In this situation our project is allocated into 5 phases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02 – Project plan]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The Proposal, Final Plan, Interim Presentation, Final Report and Final Presentation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milestone]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with a milestone date to show the completion of a deliverable. We would work backwards from these milestone dates to determine the minimum duration of each phase.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Final dates]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effectLst/>
                <a:latin typeface="Arial" panose="020B0604020202020204" pitchFamily="34" charset="0"/>
                <a:ea typeface="Calibri" panose="020F0502020204030204" pitchFamily="34" charset="0"/>
                <a:cs typeface="Times New Roman" panose="02020603050405020304" pitchFamily="18" charset="0"/>
              </a:rPr>
              <a:t>Completion of the final report is targeted for Apr 8</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along with a final presentation on Apr 15</a:t>
            </a:r>
            <a:r>
              <a:rPr lang="en-US" sz="1400" baseline="30000" dirty="0">
                <a:effectLst/>
                <a:latin typeface="Arial" panose="020B0604020202020204" pitchFamily="34" charset="0"/>
                <a:ea typeface="Calibri" panose="020F0502020204030204" pitchFamily="34" charset="0"/>
                <a:cs typeface="Times New Roman" panose="02020603050405020304" pitchFamily="18" charset="0"/>
              </a:rPr>
              <a:t>th</a:t>
            </a:r>
            <a:r>
              <a:rPr lang="en-US" sz="1400" dirty="0">
                <a:effectLst/>
                <a:latin typeface="Arial" panose="020B0604020202020204" pitchFamily="34" charset="0"/>
                <a:ea typeface="Calibri" panose="020F0502020204030204" pitchFamily="34" charset="0"/>
                <a:cs typeface="Times New Roman" panose="02020603050405020304" pitchFamily="18" charset="0"/>
              </a:rPr>
              <a:t> summarizing the results outlined in the final report.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Implementation]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The last unlabeled grouping was to track our overall development schedule  relative to the our primary deliverables.</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400" dirty="0"/>
          </a:p>
          <a:p>
            <a:pPr marL="0" lvl="0" indent="0" algn="l" rtl="0" latinLnBrk="0">
              <a:lnSpc>
                <a:spcPct val="100000"/>
              </a:lnSpc>
              <a:spcBef>
                <a:spcPts val="0"/>
              </a:spcBef>
              <a:spcAft>
                <a:spcPts val="0"/>
              </a:spcAft>
              <a:buSzPts val="1400"/>
              <a:buNone/>
            </a:pPr>
            <a:endParaRPr lang="en-US" sz="1400" dirty="0"/>
          </a:p>
          <a:p>
            <a:pPr latinLnBrk="0"/>
            <a:endParaRPr lang="en-CA"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2625812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01 – Team] </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Our team was a very loose form of Scrum Agile. Everyone had input in each part. If we need to designate roles we defined it as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02, 03, 04 – Roles]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Project Manager where I (Dennis) handled scheduling and administrative duties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Data Scientist where Cindy’s role is help understand the data and some initial trends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Programming Architect where </a:t>
            </a:r>
            <a:r>
              <a:rPr lang="en-US" sz="1050" dirty="0" err="1">
                <a:solidFill>
                  <a:srgbClr val="2D2E2D"/>
                </a:solidFill>
              </a:rPr>
              <a:t>Bhavika’s</a:t>
            </a:r>
            <a:r>
              <a:rPr lang="en-US" sz="1050" dirty="0">
                <a:solidFill>
                  <a:srgbClr val="2D2E2D"/>
                </a:solidFill>
              </a:rPr>
              <a:t> role is taking care of our business unit’s division of coders (group 1)</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05 – Communications]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multiple methods to facilitate team communications</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endParaRPr lang="en-US" sz="1050" b="1"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050" b="1" dirty="0">
                <a:solidFill>
                  <a:srgbClr val="2D2E2D"/>
                </a:solidFill>
              </a:rPr>
              <a:t>[NEXT 06 – Meetings]</a:t>
            </a: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We had scheduled meetings 3 times per week to align on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each of us had done</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what we will do next</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050" dirty="0">
                <a:solidFill>
                  <a:srgbClr val="2D2E2D"/>
                </a:solidFill>
              </a:rPr>
              <a:t>discuss challenges, next steps, and shared knowledge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07 – Tools]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Used various tools (MS Teams, WhatsApp) to contact each other for redundancy</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08 – Repositories]</a:t>
            </a: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Use repositories such as Git and Google Drive to retain useful information, meeting minutes , techniques, and ideas for future reference.</a:t>
            </a:r>
          </a:p>
          <a:p>
            <a:pPr marL="0" marR="0" lvl="0" indent="0" algn="l" rtl="0" latinLnBrk="0">
              <a:lnSpc>
                <a:spcPct val="100000"/>
              </a:lnSpc>
              <a:spcBef>
                <a:spcPts val="0"/>
              </a:spcBef>
              <a:spcAft>
                <a:spcPts val="0"/>
              </a:spcAft>
              <a:buClr>
                <a:srgbClr val="000000"/>
              </a:buClr>
              <a:buSzPts val="1400"/>
              <a:buFont typeface="Arial"/>
              <a:buNone/>
            </a:pPr>
            <a:endParaRPr lang="en-US" sz="105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dirty="0">
                <a:solidFill>
                  <a:srgbClr val="2D2E2D"/>
                </a:solidFill>
              </a:rPr>
              <a:t>This agreed upon structure helped facilitate our team relationships to work effectively and especially share knowledge since only 1 of us had specific understanding of the subject. </a:t>
            </a:r>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050" b="1" dirty="0">
                <a:solidFill>
                  <a:srgbClr val="2D2E2D"/>
                </a:solidFill>
              </a:rPr>
              <a:t>[Next speak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dirty="0"/>
              <a:t>Now I shall</a:t>
            </a:r>
            <a:r>
              <a:rPr lang="en-US" sz="1050" baseline="0" dirty="0"/>
              <a:t> hand off to </a:t>
            </a:r>
            <a:r>
              <a:rPr lang="en-US" sz="1050" b="1" baseline="0" dirty="0"/>
              <a:t>Cindy</a:t>
            </a:r>
            <a:endParaRPr lang="en-CA" sz="1050" b="1" dirty="0"/>
          </a:p>
          <a:p>
            <a:pPr marL="0" marR="0" lvl="0" indent="0" algn="l" rtl="0" latinLnBrk="0">
              <a:lnSpc>
                <a:spcPct val="100000"/>
              </a:lnSpc>
              <a:spcBef>
                <a:spcPts val="0"/>
              </a:spcBef>
              <a:spcAft>
                <a:spcPts val="0"/>
              </a:spcAft>
              <a:buClr>
                <a:srgbClr val="000000"/>
              </a:buClr>
              <a:buSzPts val="1400"/>
              <a:buFont typeface="Arial"/>
              <a:buNone/>
            </a:pPr>
            <a:endParaRPr lang="en-US" sz="1050" b="1"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050" b="1" i="0" u="none" strike="noStrike" cap="none" dirty="0">
                <a:solidFill>
                  <a:schemeClr val="dk1"/>
                </a:solidFill>
                <a:latin typeface="Arial"/>
                <a:ea typeface="Arial"/>
                <a:cs typeface="Arial"/>
                <a:sym typeface="Arial"/>
              </a:rPr>
              <a:t>[NEXT SLIDE] </a:t>
            </a:r>
            <a:endParaRPr lang="en-US" sz="1050" dirty="0"/>
          </a:p>
          <a:p>
            <a:pPr marL="0" lvl="0" indent="0" algn="l" rtl="0" latinLnBrk="0">
              <a:lnSpc>
                <a:spcPct val="100000"/>
              </a:lnSpc>
              <a:spcBef>
                <a:spcPts val="0"/>
              </a:spcBef>
              <a:spcAft>
                <a:spcPts val="0"/>
              </a:spcAft>
              <a:buSzPts val="1400"/>
              <a:buNone/>
            </a:pPr>
            <a:endParaRPr lang="en-US" sz="1050" dirty="0"/>
          </a:p>
          <a:p>
            <a:pPr latinLnBrk="0"/>
            <a:endParaRPr lang="en-CA" sz="105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713542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latinLnBrk="0"/>
            <a:r>
              <a:rPr lang="en-US" sz="1400" b="1" i="0" u="none" strike="noStrike" cap="none" dirty="0">
                <a:solidFill>
                  <a:schemeClr val="dk1"/>
                </a:solidFill>
                <a:effectLst/>
                <a:latin typeface="Arial"/>
                <a:ea typeface="Arial"/>
                <a:cs typeface="Arial"/>
                <a:sym typeface="Arial"/>
              </a:rPr>
              <a:t>[Cindy to take over]</a:t>
            </a:r>
            <a:endParaRPr lang="en-US" sz="1400" b="0" i="0" u="none" strike="noStrike" cap="none" dirty="0">
              <a:solidFill>
                <a:schemeClr val="dk1"/>
              </a:solidFill>
              <a:effectLst/>
              <a:latin typeface="Arial"/>
              <a:ea typeface="Arial"/>
              <a:cs typeface="Arial"/>
              <a:sym typeface="Arial"/>
            </a:endParaRPr>
          </a:p>
          <a:p>
            <a:pPr marL="0" latinLnBrk="0"/>
            <a:r>
              <a:rPr lang="en-US" sz="1400" b="0" i="0" u="none" strike="noStrike" cap="none" dirty="0">
                <a:solidFill>
                  <a:schemeClr val="dk1"/>
                </a:solidFill>
                <a:effectLst/>
                <a:latin typeface="Arial"/>
                <a:ea typeface="Arial"/>
                <a:cs typeface="Arial"/>
                <a:sym typeface="Arial"/>
              </a:rPr>
              <a:t>Thank you, </a:t>
            </a:r>
            <a:r>
              <a:rPr lang="en-US" sz="1400" b="1" i="0" u="none" strike="noStrike" cap="none" dirty="0">
                <a:solidFill>
                  <a:schemeClr val="dk1"/>
                </a:solidFill>
                <a:effectLst/>
                <a:latin typeface="Arial"/>
                <a:ea typeface="Arial"/>
                <a:cs typeface="Arial"/>
                <a:sym typeface="Arial"/>
              </a:rPr>
              <a:t>Dennis</a:t>
            </a:r>
            <a:r>
              <a:rPr lang="en-US" sz="1400" b="0" i="0" u="none" strike="noStrike" cap="none" dirty="0">
                <a:solidFill>
                  <a:schemeClr val="dk1"/>
                </a:solidFill>
                <a:effectLst/>
                <a:latin typeface="Arial"/>
                <a:ea typeface="Arial"/>
                <a:cs typeface="Arial"/>
                <a:sym typeface="Arial"/>
              </a:rPr>
              <a:t>. </a:t>
            </a:r>
            <a:r>
              <a:rPr lang="en-US" sz="1400" baseline="0" dirty="0"/>
              <a:t>I will continue on to the next part of </a:t>
            </a:r>
            <a:r>
              <a:rPr lang="en-US" sz="1400" b="1" i="0" u="none" strike="noStrike" cap="none" dirty="0">
                <a:solidFill>
                  <a:schemeClr val="dk1"/>
                </a:solidFill>
                <a:effectLst/>
                <a:latin typeface="Arial"/>
                <a:ea typeface="Arial"/>
                <a:cs typeface="Arial"/>
                <a:sym typeface="Arial"/>
              </a:rPr>
              <a:t>Initial Analysis</a:t>
            </a:r>
            <a:r>
              <a:rPr lang="en-US" sz="1400" baseline="0" dirty="0"/>
              <a:t>.</a:t>
            </a:r>
            <a:endParaRPr lang="en-US" sz="1400" dirty="0"/>
          </a:p>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The slide is to show the topic for our study]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First, we determine the most efficient players for Toronto Raptors in the season 2019-20. The Player Efficiency Rating (PER) is introduced in our analysis.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dirty="0">
              <a:solidFill>
                <a:srgbClr val="2D2E2D"/>
              </a:solidFill>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PER is </a:t>
            </a:r>
            <a:r>
              <a:rPr lang="en-US" sz="1400" u="none" kern="1200" dirty="0">
                <a:solidFill>
                  <a:srgbClr val="2D2E2D"/>
                </a:solidFill>
                <a:latin typeface="+mn-lt"/>
                <a:ea typeface="+mn-ea"/>
                <a:cs typeface="+mn-cs"/>
                <a:hlinkClick r:id="rId3" tooltip="John Hollinger">
                  <a:extLst>
                    <a:ext uri="{A12FA001-AC4F-418D-AE19-62706E023703}">
                      <ahyp:hlinkClr xmlns:ahyp="http://schemas.microsoft.com/office/drawing/2018/hyperlinkcolor" val="tx"/>
                    </a:ext>
                  </a:extLst>
                </a:hlinkClick>
              </a:rPr>
              <a:t>John Hollinger</a:t>
            </a:r>
            <a:r>
              <a:rPr lang="en-US" sz="1400" u="none" kern="1200" dirty="0">
                <a:solidFill>
                  <a:srgbClr val="2D2E2D"/>
                </a:solidFill>
                <a:latin typeface="+mn-lt"/>
                <a:ea typeface="+mn-ea"/>
                <a:cs typeface="+mn-cs"/>
              </a:rPr>
              <a:t>'s </a:t>
            </a:r>
            <a:r>
              <a:rPr lang="en-US" sz="1400" kern="1200" dirty="0">
                <a:solidFill>
                  <a:srgbClr val="2D2E2D"/>
                </a:solidFill>
                <a:latin typeface="+mn-lt"/>
                <a:ea typeface="+mn-ea"/>
                <a:cs typeface="+mn-cs"/>
              </a:rPr>
              <a:t>all-in-one </a:t>
            </a:r>
            <a:r>
              <a:rPr lang="en-US" sz="1400" kern="1200" dirty="0">
                <a:solidFill>
                  <a:srgbClr val="2D2E2D"/>
                </a:solidFill>
                <a:latin typeface="+mn-lt"/>
                <a:ea typeface="+mn-ea"/>
                <a:cs typeface="+mn-cs"/>
                <a:hlinkClick r:id="rId4" tooltip="Basketball">
                  <a:extLst>
                    <a:ext uri="{A12FA001-AC4F-418D-AE19-62706E023703}">
                      <ahyp:hlinkClr xmlns:ahyp="http://schemas.microsoft.com/office/drawing/2018/hyperlinkcolor" val="tx"/>
                    </a:ext>
                  </a:extLst>
                </a:hlinkClick>
              </a:rPr>
              <a:t>basketball</a:t>
            </a:r>
            <a:r>
              <a:rPr lang="en-US" sz="1400" kern="1200" dirty="0">
                <a:solidFill>
                  <a:srgbClr val="2D2E2D"/>
                </a:solidFill>
                <a:latin typeface="+mn-lt"/>
                <a:ea typeface="+mn-ea"/>
                <a:cs typeface="+mn-cs"/>
              </a:rPr>
              <a:t> rating, which attempts to boil down all of a player's contributions into one number. The formula is listed as below.</a:t>
            </a: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02 – The slide is to show the formula] </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1400" kern="1200" dirty="0">
              <a:solidFill>
                <a:srgbClr val="2D2E2D"/>
              </a:solidFill>
              <a:latin typeface="+mn-lt"/>
              <a:ea typeface="+mn-ea"/>
              <a:cs typeface="+mn-cs"/>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PER takes into account accomplishments, such as field goals, free throws, 3-pointers, assists, rebounds, blocks and steals, and negative results, such as missed shots, turnovers and personal fouls. The formula adds positive stats and subtracts negative ones through a statistical point value system. The rating for each player is then adjusted to a per-minute basis.</a:t>
            </a: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endParaRPr lang="en-US" sz="2000" b="0" i="0" dirty="0">
              <a:solidFill>
                <a:srgbClr val="202122"/>
              </a:solidFill>
              <a:effectLst/>
              <a:latin typeface="Arial" panose="020B0604020202020204" pitchFamily="34" charset="0"/>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2000" b="0" i="0" dirty="0">
                <a:solidFill>
                  <a:srgbClr val="202122"/>
                </a:solidFill>
                <a:effectLst/>
                <a:latin typeface="Arial" panose="020B0604020202020204" pitchFamily="34" charset="0"/>
              </a:rPr>
              <a:t>There are other PER formulas as well which may be different from the one we use.</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03 – Player Performance Graph] </a:t>
            </a:r>
          </a:p>
          <a:p>
            <a:pPr marL="0" marR="0" lvl="0" indent="0" algn="l" rtl="0" latinLnBrk="0">
              <a:lnSpc>
                <a:spcPct val="100000"/>
              </a:lnSpc>
              <a:spcBef>
                <a:spcPts val="0"/>
              </a:spcBef>
              <a:spcAft>
                <a:spcPts val="0"/>
              </a:spcAft>
              <a:buClr>
                <a:srgbClr val="000000"/>
              </a:buClr>
              <a:buSzPts val="1400"/>
              <a:buFont typeface="Arial" panose="020B0604020202020204" pitchFamily="34" charset="0"/>
              <a:buNone/>
            </a:pPr>
            <a:endParaRPr lang="en-US" sz="1400" dirty="0">
              <a:solidFill>
                <a:srgbClr val="2D2E2D"/>
              </a:solidFill>
            </a:endParaRPr>
          </a:p>
          <a:p>
            <a:pPr marL="171450" marR="0" lvl="0" indent="-171450" algn="l" rtl="0" latinLnBrk="0">
              <a:lnSpc>
                <a:spcPct val="100000"/>
              </a:lnSpc>
              <a:spcBef>
                <a:spcPts val="0"/>
              </a:spcBef>
              <a:spcAft>
                <a:spcPts val="0"/>
              </a:spcAft>
              <a:buClr>
                <a:srgbClr val="000000"/>
              </a:buClr>
              <a:buSzPts val="1400"/>
              <a:buFont typeface="Arial" panose="020B0604020202020204" pitchFamily="34" charset="0"/>
              <a:buChar char="•"/>
            </a:pPr>
            <a:r>
              <a:rPr lang="en-US" sz="1400" dirty="0">
                <a:solidFill>
                  <a:srgbClr val="2D2E2D"/>
                </a:solidFill>
              </a:rPr>
              <a:t>This graph shows the top 10 Player Efficiency Rating for Toronto Raptors in the Season 2019-20. The horizontal axis is the player names. The vertical axis is the PER number for each player. The analysis includes both Regular and Playoffs.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04 – Jersey]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The Jersey number is highlighted for each player under the photo.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400" b="1" dirty="0">
                <a:solidFill>
                  <a:srgbClr val="2D2E2D"/>
                </a:solidFill>
              </a:rPr>
              <a:t>[NEXT 05 – Serge] </a:t>
            </a:r>
          </a:p>
          <a:p>
            <a:pPr marL="0" marR="0" lvl="0" indent="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400" kern="1200" dirty="0">
              <a:solidFill>
                <a:srgbClr val="2D2E2D"/>
              </a:solidFill>
              <a:latin typeface="+mn-lt"/>
              <a:ea typeface="+mn-ea"/>
              <a:cs typeface="+mn-cs"/>
            </a:endParaRPr>
          </a:p>
          <a:p>
            <a:pPr marL="171450" marR="0" lvl="0" indent="-171450" algn="l" defTabSz="99569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US" sz="1400" kern="1200" dirty="0">
                <a:solidFill>
                  <a:srgbClr val="2D2E2D"/>
                </a:solidFill>
                <a:latin typeface="+mn-lt"/>
                <a:ea typeface="+mn-ea"/>
                <a:cs typeface="+mn-cs"/>
              </a:rPr>
              <a:t>From the PER calculation, Serge ranked No.1 in the season 2019-20 with a value of 21.50.</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09114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0" indent="0" algn="l" rtl="0" latinLnBrk="0">
              <a:lnSpc>
                <a:spcPct val="100000"/>
              </a:lnSpc>
              <a:spcBef>
                <a:spcPts val="0"/>
              </a:spcBef>
              <a:spcAft>
                <a:spcPts val="0"/>
              </a:spcAft>
              <a:buClr>
                <a:srgbClr val="000000"/>
              </a:buClr>
              <a:buSzPts val="1400"/>
              <a:buFont typeface="Arial"/>
              <a:buNone/>
            </a:pPr>
            <a:endParaRPr lang="en-US" sz="1400" b="1"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01 – Top 10 Toronto Raptors Players by points for the past 3 Seasons] </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Let’s talk about who scored the most points in the last 3 seasons.</a:t>
            </a:r>
          </a:p>
          <a:p>
            <a:pPr marL="0" marR="0" lvl="0" indent="0" algn="l" rtl="0" latinLnBrk="0">
              <a:lnSpc>
                <a:spcPct val="100000"/>
              </a:lnSpc>
              <a:spcBef>
                <a:spcPts val="0"/>
              </a:spcBef>
              <a:spcAft>
                <a:spcPts val="0"/>
              </a:spcAft>
              <a:buClr>
                <a:srgbClr val="000000"/>
              </a:buClr>
              <a:buSzPts val="1400"/>
              <a:buFont typeface="Arial"/>
              <a:buNone/>
            </a:pPr>
            <a:endParaRPr lang="en-US" sz="1400" b="0" i="0" u="none" strike="noStrike" cap="none" dirty="0">
              <a:solidFill>
                <a:schemeClr val="dk1"/>
              </a:solidFill>
              <a:latin typeface="Arial"/>
              <a:ea typeface="Arial"/>
              <a:cs typeface="Arial"/>
              <a:sym typeface="Aria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02 – Graph] </a:t>
            </a: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2D2E2D"/>
                </a:solidFill>
              </a:rPr>
              <a:t>In this graph, it shows the top 10 players and their points. The horizontal axis is the total points scored in the last 3 seasons. The vertical axis is the player names.</a:t>
            </a: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We only study the players who scored at least 100 points in both Regular and Playoffs. The different color on the stack bar is for the different seasons. The darker indicates the recent season vs light color old seasons. Some players may have contracts with Raptors for only one season, we will see only one color on the stack bar.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03 – DeMar]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2017-18 season, DeMar was No. 1 with 2067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04 – Kawhi]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2018-19 season, Kawhi had the highest score with 2328 points.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05 –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2019-20 season, Pascal Ranked No. 1 with 1558 points.</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95690" rtl="0" eaLnBrk="1" fontAlgn="auto" latinLnBrk="0" hangingPunct="1">
              <a:lnSpc>
                <a:spcPct val="100000"/>
              </a:lnSpc>
              <a:spcBef>
                <a:spcPts val="0"/>
              </a:spcBef>
              <a:spcAft>
                <a:spcPts val="0"/>
              </a:spcAft>
              <a:buClr>
                <a:srgbClr val="000000"/>
              </a:buClr>
              <a:buSzPts val="1400"/>
              <a:buFont typeface="Arial"/>
              <a:buNone/>
              <a:tabLst/>
              <a:defRPr/>
            </a:pPr>
            <a:r>
              <a:rPr lang="en-US" sz="1400" b="1" dirty="0">
                <a:solidFill>
                  <a:srgbClr val="2D2E2D"/>
                </a:solidFill>
              </a:rPr>
              <a:t>[NEXT 06 – Kyle]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dirty="0">
                <a:solidFill>
                  <a:srgbClr val="2D2E2D"/>
                </a:solidFill>
              </a:rPr>
              <a:t>In all 3 seasons, Kyle scored the highest points and followed by Pascal. </a:t>
            </a:r>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rtl="0" latinLnBrk="0">
              <a:lnSpc>
                <a:spcPct val="100000"/>
              </a:lnSpc>
              <a:spcBef>
                <a:spcPts val="0"/>
              </a:spcBef>
              <a:spcAft>
                <a:spcPts val="0"/>
              </a:spcAft>
              <a:buClr>
                <a:srgbClr val="000000"/>
              </a:buClr>
              <a:buSzPts val="1400"/>
              <a:buFont typeface="Arial"/>
              <a:buNone/>
            </a:pPr>
            <a:r>
              <a:rPr lang="en-US" sz="1400" b="1" dirty="0">
                <a:solidFill>
                  <a:srgbClr val="2D2E2D"/>
                </a:solidFill>
              </a:rPr>
              <a:t>[Next speaker handoff statement]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Now I shall</a:t>
            </a:r>
            <a:r>
              <a:rPr lang="en-US" sz="1400" baseline="0" dirty="0"/>
              <a:t> hand off back to </a:t>
            </a:r>
            <a:r>
              <a:rPr lang="en-US" sz="1400" b="1" i="0" u="none" strike="noStrike" cap="none" dirty="0">
                <a:solidFill>
                  <a:schemeClr val="dk1"/>
                </a:solidFill>
                <a:effectLst/>
                <a:latin typeface="Arial"/>
                <a:ea typeface="Arial"/>
                <a:cs typeface="Arial"/>
                <a:sym typeface="Arial"/>
              </a:rPr>
              <a:t>Dennis</a:t>
            </a:r>
            <a:endParaRPr lang="en-CA" sz="1400" dirty="0"/>
          </a:p>
          <a:p>
            <a:pPr marL="0" marR="0" lvl="0" indent="0" algn="l" rtl="0" latinLnBrk="0">
              <a:lnSpc>
                <a:spcPct val="100000"/>
              </a:lnSpc>
              <a:spcBef>
                <a:spcPts val="0"/>
              </a:spcBef>
              <a:spcAft>
                <a:spcPts val="0"/>
              </a:spcAft>
              <a:buClr>
                <a:srgbClr val="000000"/>
              </a:buClr>
              <a:buSzPts val="1400"/>
              <a:buFont typeface="Arial"/>
              <a:buNone/>
            </a:pPr>
            <a:endParaRPr lang="en-US" sz="1400" dirty="0">
              <a:solidFill>
                <a:srgbClr val="2D2E2D"/>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dk1"/>
                </a:solidFill>
                <a:latin typeface="Arial"/>
                <a:ea typeface="Arial"/>
                <a:cs typeface="Arial"/>
                <a:sym typeface="Arial"/>
              </a:rPr>
              <a:t>[NEXT SLIDE] </a:t>
            </a: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62235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lvl="0" indent="0" algn="l" rtl="0" latinLnBrk="0">
              <a:lnSpc>
                <a:spcPct val="100000"/>
              </a:lnSpc>
              <a:spcBef>
                <a:spcPts val="0"/>
              </a:spcBef>
              <a:spcAft>
                <a:spcPts val="0"/>
              </a:spcAft>
              <a:buSzPts val="1400"/>
              <a:buNone/>
            </a:pPr>
            <a:r>
              <a:rPr lang="en-US" sz="2000" dirty="0"/>
              <a:t>For our analysis we compared the performance of these 3 models (Decision Tree, Random Forest, Logistic Regression) to 4 metrics: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400" b="1" i="0" u="none" strike="noStrike" cap="none" dirty="0">
                <a:solidFill>
                  <a:schemeClr val="dk1"/>
                </a:solidFill>
                <a:latin typeface="Arial"/>
                <a:ea typeface="Arial"/>
                <a:cs typeface="Arial"/>
                <a:sym typeface="Arial"/>
              </a:rPr>
              <a:t>[NEXT 01 - show graph]</a:t>
            </a:r>
            <a:endParaRPr lang="en-US" sz="2000" dirty="0"/>
          </a:p>
          <a:p>
            <a:pPr marL="0" lvl="0" indent="0" algn="l" rtl="0" latinLnBrk="0">
              <a:lnSpc>
                <a:spcPct val="100000"/>
              </a:lnSpc>
              <a:spcBef>
                <a:spcPts val="0"/>
              </a:spcBef>
              <a:spcAft>
                <a:spcPts val="0"/>
              </a:spcAft>
              <a:buSzPts val="1400"/>
              <a:buNone/>
            </a:pPr>
            <a:r>
              <a:rPr lang="en-US" sz="2000" dirty="0"/>
              <a:t>Accuracy –  How well the model make True predictions </a:t>
            </a:r>
          </a:p>
          <a:p>
            <a:pPr marL="0" lvl="0" indent="0" algn="l" rtl="0" latinLnBrk="0">
              <a:lnSpc>
                <a:spcPct val="100000"/>
              </a:lnSpc>
              <a:spcBef>
                <a:spcPts val="0"/>
              </a:spcBef>
              <a:spcAft>
                <a:spcPts val="0"/>
              </a:spcAft>
              <a:buSzPts val="1400"/>
              <a:buNone/>
            </a:pPr>
            <a:r>
              <a:rPr lang="en-US" sz="2000" dirty="0"/>
              <a:t>F1-Score -  How well the model make Negative predictions</a:t>
            </a:r>
          </a:p>
          <a:p>
            <a:pPr marL="0" lvl="0" indent="0" algn="l" rtl="0" latinLnBrk="0">
              <a:lnSpc>
                <a:spcPct val="100000"/>
              </a:lnSpc>
              <a:spcBef>
                <a:spcPts val="0"/>
              </a:spcBef>
              <a:spcAft>
                <a:spcPts val="0"/>
              </a:spcAft>
              <a:buSzPts val="1400"/>
              <a:buNone/>
            </a:pPr>
            <a:r>
              <a:rPr lang="en-US" sz="2000" dirty="0"/>
              <a:t>Sensitivity - The test of confirming True Positives. </a:t>
            </a:r>
          </a:p>
          <a:p>
            <a:pPr marL="0" lvl="0" indent="0" algn="l" rtl="0" latinLnBrk="0">
              <a:lnSpc>
                <a:spcPct val="100000"/>
              </a:lnSpc>
              <a:spcBef>
                <a:spcPts val="0"/>
              </a:spcBef>
              <a:spcAft>
                <a:spcPts val="0"/>
              </a:spcAft>
              <a:buSzPts val="1400"/>
              <a:buNone/>
            </a:pPr>
            <a:r>
              <a:rPr lang="en-US" sz="2000" dirty="0"/>
              <a:t>Specificity – The test of confirming True Negatives</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dirty="0"/>
              <a:t>When comparing the 3 different models, it was a coin toss between Random Forest and Logistic Regression . The metrics of each model were quite similar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02 – Focus on accuracy and F1 scores]</a:t>
            </a:r>
            <a:endParaRPr lang="en-US" sz="1800" dirty="0"/>
          </a:p>
          <a:p>
            <a:pPr marL="0" lvl="0" indent="0" algn="l" rtl="0" latinLnBrk="0">
              <a:lnSpc>
                <a:spcPct val="100000"/>
              </a:lnSpc>
              <a:spcBef>
                <a:spcPts val="0"/>
              </a:spcBef>
              <a:spcAft>
                <a:spcPts val="0"/>
              </a:spcAft>
              <a:buSzPts val="1400"/>
              <a:buNone/>
            </a:pPr>
            <a:r>
              <a:rPr lang="en-US" sz="2000" dirty="0"/>
              <a:t>Accuracy (71.9% vs 72.8%) and F1 scores (74.7% vs 74.1%). The separate was much more noticeable for </a:t>
            </a:r>
          </a:p>
          <a:p>
            <a:pPr marL="0" lvl="0" indent="0" algn="l" rtl="0" latinLnBrk="0">
              <a:lnSpc>
                <a:spcPct val="100000"/>
              </a:lnSpc>
              <a:spcBef>
                <a:spcPts val="0"/>
              </a:spcBef>
              <a:spcAft>
                <a:spcPts val="0"/>
              </a:spcAft>
              <a:buSzPts val="1400"/>
              <a:buNone/>
            </a:pPr>
            <a:endParaRPr lang="en-US" sz="2000" dirty="0"/>
          </a:p>
          <a:p>
            <a:pPr marL="0" marR="0" lvl="0" indent="0" algn="l" defTabSz="995690" rtl="0" eaLnBrk="1" fontAlgn="auto" latinLnBrk="0" hangingPunct="1">
              <a:lnSpc>
                <a:spcPct val="100000"/>
              </a:lnSpc>
              <a:spcBef>
                <a:spcPts val="0"/>
              </a:spcBef>
              <a:spcAft>
                <a:spcPts val="0"/>
              </a:spcAft>
              <a:buClrTx/>
              <a:buSzPts val="1400"/>
              <a:buFontTx/>
              <a:buNone/>
              <a:tabLst/>
              <a:defRPr/>
            </a:pPr>
            <a:r>
              <a:rPr lang="en-US" sz="2000" b="1" i="0" u="none" strike="noStrike" cap="none" dirty="0">
                <a:solidFill>
                  <a:schemeClr val="dk1"/>
                </a:solidFill>
                <a:latin typeface="Arial"/>
                <a:ea typeface="Arial"/>
                <a:cs typeface="Arial"/>
                <a:sym typeface="Arial"/>
              </a:rPr>
              <a:t>[NEXT 03 – Focus on other 2 ]</a:t>
            </a:r>
            <a:endParaRPr lang="en-US" sz="1800" dirty="0"/>
          </a:p>
          <a:p>
            <a:pPr marL="0" lvl="0" indent="0" algn="l" rtl="0" latinLnBrk="0">
              <a:lnSpc>
                <a:spcPct val="100000"/>
              </a:lnSpc>
              <a:spcBef>
                <a:spcPts val="0"/>
              </a:spcBef>
              <a:spcAft>
                <a:spcPts val="0"/>
              </a:spcAft>
              <a:buSzPts val="1400"/>
              <a:buNone/>
            </a:pPr>
            <a:r>
              <a:rPr lang="en-US" sz="2000" dirty="0"/>
              <a:t>Sensitivity (61.9% vs 69%) and Specificity (81.7% vs 76.6%).  </a:t>
            </a:r>
          </a:p>
          <a:p>
            <a:pPr marL="0" lvl="0" indent="0" algn="l" rtl="0" latinLnBrk="0">
              <a:lnSpc>
                <a:spcPct val="100000"/>
              </a:lnSpc>
              <a:spcBef>
                <a:spcPts val="0"/>
              </a:spcBef>
              <a:spcAft>
                <a:spcPts val="0"/>
              </a:spcAft>
              <a:buSzPts val="1400"/>
              <a:buNone/>
            </a:pPr>
            <a:endParaRPr lang="en-US" sz="2000" dirty="0"/>
          </a:p>
          <a:p>
            <a:pPr marL="0" lvl="0" indent="0" algn="l" rtl="0" latinLnBrk="0">
              <a:lnSpc>
                <a:spcPct val="100000"/>
              </a:lnSpc>
              <a:spcBef>
                <a:spcPts val="0"/>
              </a:spcBef>
              <a:spcAft>
                <a:spcPts val="0"/>
              </a:spcAft>
              <a:buSzPts val="1400"/>
              <a:buNone/>
            </a:pPr>
            <a:r>
              <a:rPr lang="en-US" sz="2000" b="1" i="0" u="none" strike="noStrike" cap="none" dirty="0">
                <a:solidFill>
                  <a:schemeClr val="dk1"/>
                </a:solidFill>
                <a:latin typeface="Arial"/>
                <a:ea typeface="Arial"/>
                <a:cs typeface="Arial"/>
                <a:sym typeface="Arial"/>
              </a:rPr>
              <a:t>[NEXT SLIDE] </a:t>
            </a:r>
            <a:endParaRPr lang="en-US" sz="1800" dirty="0"/>
          </a:p>
          <a:p>
            <a:pPr marL="228600" lvl="0" indent="-139700" algn="l" rtl="0" latinLnBrk="0">
              <a:lnSpc>
                <a:spcPct val="100000"/>
              </a:lnSpc>
              <a:spcBef>
                <a:spcPts val="0"/>
              </a:spcBef>
              <a:spcAft>
                <a:spcPts val="0"/>
              </a:spcAft>
              <a:buSzPts val="1400"/>
              <a:buFont typeface="Arial"/>
              <a:buNone/>
            </a:pPr>
            <a:endParaRPr lang="en-US" sz="2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081724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1225950" y="3141762"/>
            <a:ext cx="6597448" cy="86409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575757"/>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1198662" y="1170857"/>
            <a:ext cx="5040560" cy="197090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87334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rgbClr val="87334A"/>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87334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pic>
        <p:nvPicPr>
          <p:cNvPr id="8"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710" y="408993"/>
            <a:ext cx="353539" cy="359634"/>
          </a:xfrm>
          <a:prstGeom prst="rect">
            <a:avLst/>
          </a:prstGeom>
        </p:spPr>
      </p:pic>
      <p:pic>
        <p:nvPicPr>
          <p:cNvPr id="9" name="내용 개체 틀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27654" y="408993"/>
            <a:ext cx="353539" cy="35963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2"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2021-03-24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239222" y="2440830"/>
            <a:ext cx="5951190" cy="1977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87334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2021-03-24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550590" y="2257989"/>
            <a:ext cx="4464496" cy="1152128"/>
          </a:xfrm>
        </p:spPr>
        <p:txBody>
          <a:bodyPr/>
          <a:lstStyle/>
          <a:p>
            <a:r>
              <a:rPr lang="en-US" altLang="ko-KR" sz="3000" dirty="0"/>
              <a:t>DAT 205 Capstone</a:t>
            </a:r>
            <a:br>
              <a:rPr lang="en-US" altLang="ko-KR" sz="3000" dirty="0"/>
            </a:br>
            <a:r>
              <a:rPr lang="en-US" altLang="ko-KR" sz="3000" dirty="0"/>
              <a:t>Interim Progress</a:t>
            </a:r>
          </a:p>
        </p:txBody>
      </p:sp>
      <p:sp>
        <p:nvSpPr>
          <p:cNvPr id="7" name="제목 6"/>
          <p:cNvSpPr>
            <a:spLocks noGrp="1"/>
          </p:cNvSpPr>
          <p:nvPr>
            <p:ph type="ctrTitle"/>
          </p:nvPr>
        </p:nvSpPr>
        <p:spPr>
          <a:xfrm>
            <a:off x="478582" y="621482"/>
            <a:ext cx="5328592" cy="1656184"/>
          </a:xfrm>
        </p:spPr>
        <p:txBody>
          <a:bodyPr/>
          <a:lstStyle/>
          <a:p>
            <a:r>
              <a:rPr lang="en-US" altLang="ko-KR" sz="5000" dirty="0"/>
              <a:t>PROJECT RAPTORS REBOUND</a:t>
            </a:r>
            <a:endParaRPr lang="ko-KR" altLang="en-US" sz="5000" dirty="0"/>
          </a:p>
        </p:txBody>
      </p:sp>
      <p:sp>
        <p:nvSpPr>
          <p:cNvPr id="27" name="TextBox 26">
            <a:extLst>
              <a:ext uri="{FF2B5EF4-FFF2-40B4-BE49-F238E27FC236}">
                <a16:creationId xmlns:a16="http://schemas.microsoft.com/office/drawing/2014/main" id="{12FB82B8-435C-488B-892F-0B2A8E7D84A2}"/>
              </a:ext>
            </a:extLst>
          </p:cNvPr>
          <p:cNvSpPr txBox="1"/>
          <p:nvPr/>
        </p:nvSpPr>
        <p:spPr>
          <a:xfrm>
            <a:off x="5519142" y="6416178"/>
            <a:ext cx="6094520" cy="424732"/>
          </a:xfrm>
          <a:prstGeom prst="rect">
            <a:avLst/>
          </a:prstGeom>
          <a:noFill/>
        </p:spPr>
        <p:txBody>
          <a:bodyPr wrap="square">
            <a:spAutoFit/>
          </a:bodyPr>
          <a:lstStyle/>
          <a:p>
            <a:pPr marL="0" lvl="0" indent="0" algn="l" rtl="0">
              <a:lnSpc>
                <a:spcPct val="90000"/>
              </a:lnSpc>
              <a:spcBef>
                <a:spcPts val="0"/>
              </a:spcBef>
              <a:spcAft>
                <a:spcPts val="0"/>
              </a:spcAft>
              <a:buSzPts val="2800"/>
              <a:buNone/>
            </a:pPr>
            <a:r>
              <a:rPr lang="en-US" sz="2400" b="1" dirty="0">
                <a:solidFill>
                  <a:srgbClr val="A87A85"/>
                </a:solidFill>
              </a:rPr>
              <a:t>Group 1 - Bhavika Patil, Cindy Guo, Dennis Hung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13" name="Picture 12">
            <a:extLst>
              <a:ext uri="{FF2B5EF4-FFF2-40B4-BE49-F238E27FC236}">
                <a16:creationId xmlns:a16="http://schemas.microsoft.com/office/drawing/2014/main" id="{0175C08C-9F9D-42FB-91D4-65882A632535}"/>
              </a:ext>
            </a:extLst>
          </p:cNvPr>
          <p:cNvPicPr>
            <a:picLocks noChangeAspect="1"/>
          </p:cNvPicPr>
          <p:nvPr/>
        </p:nvPicPr>
        <p:blipFill>
          <a:blip r:embed="rId3"/>
          <a:stretch>
            <a:fillRect/>
          </a:stretch>
        </p:blipFill>
        <p:spPr>
          <a:xfrm>
            <a:off x="2864538" y="2257541"/>
            <a:ext cx="7526904" cy="3462376"/>
          </a:xfrm>
          <a:prstGeom prst="rect">
            <a:avLst/>
          </a:prstGeom>
        </p:spPr>
      </p:pic>
      <p:sp>
        <p:nvSpPr>
          <p:cNvPr id="14" name="TextBox 13">
            <a:extLst>
              <a:ext uri="{FF2B5EF4-FFF2-40B4-BE49-F238E27FC236}">
                <a16:creationId xmlns:a16="http://schemas.microsoft.com/office/drawing/2014/main" id="{7E93BB72-5545-4777-8BA4-202531A11C22}"/>
              </a:ext>
            </a:extLst>
          </p:cNvPr>
          <p:cNvSpPr txBox="1"/>
          <p:nvPr/>
        </p:nvSpPr>
        <p:spPr>
          <a:xfrm>
            <a:off x="4353791" y="1704109"/>
            <a:ext cx="4322618" cy="523220"/>
          </a:xfrm>
          <a:prstGeom prst="rect">
            <a:avLst/>
          </a:prstGeom>
          <a:noFill/>
        </p:spPr>
        <p:txBody>
          <a:bodyPr wrap="square" rtlCol="0">
            <a:spAutoFit/>
          </a:bodyPr>
          <a:lstStyle/>
          <a:p>
            <a:pPr algn="ctr"/>
            <a:r>
              <a:rPr lang="en-US" sz="2800" b="1" dirty="0"/>
              <a:t>Feature Importance</a:t>
            </a:r>
            <a:endParaRPr lang="en-CA" sz="2800" b="1" dirty="0"/>
          </a:p>
        </p:txBody>
      </p:sp>
      <p:sp>
        <p:nvSpPr>
          <p:cNvPr id="6" name="Rectangle 5">
            <a:extLst>
              <a:ext uri="{FF2B5EF4-FFF2-40B4-BE49-F238E27FC236}">
                <a16:creationId xmlns:a16="http://schemas.microsoft.com/office/drawing/2014/main" id="{776198C8-98F2-4E24-AEBB-FEE0B68E0A52}"/>
              </a:ext>
            </a:extLst>
          </p:cNvPr>
          <p:cNvSpPr/>
          <p:nvPr/>
        </p:nvSpPr>
        <p:spPr>
          <a:xfrm>
            <a:off x="6096000" y="2971800"/>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80D2E8C-16C8-4E70-BA67-052522451582}"/>
              </a:ext>
            </a:extLst>
          </p:cNvPr>
          <p:cNvSpPr/>
          <p:nvPr/>
        </p:nvSpPr>
        <p:spPr>
          <a:xfrm>
            <a:off x="8256104" y="29651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052BF151-D5C8-46FB-9B8C-8B7B248A1373}"/>
              </a:ext>
            </a:extLst>
          </p:cNvPr>
          <p:cNvSpPr/>
          <p:nvPr/>
        </p:nvSpPr>
        <p:spPr>
          <a:xfrm>
            <a:off x="8259417" y="325672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1BF012C3-D61F-4AD4-A687-7E917D73B1B6}"/>
              </a:ext>
            </a:extLst>
          </p:cNvPr>
          <p:cNvSpPr/>
          <p:nvPr/>
        </p:nvSpPr>
        <p:spPr>
          <a:xfrm>
            <a:off x="6082748" y="3564835"/>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129C9600-E0F3-4795-944A-FE3F4F5E5853}"/>
              </a:ext>
            </a:extLst>
          </p:cNvPr>
          <p:cNvSpPr/>
          <p:nvPr/>
        </p:nvSpPr>
        <p:spPr>
          <a:xfrm>
            <a:off x="8249478" y="3544957"/>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C1642434-B183-465F-A55F-AE19D6CB7696}"/>
              </a:ext>
            </a:extLst>
          </p:cNvPr>
          <p:cNvSpPr/>
          <p:nvPr/>
        </p:nvSpPr>
        <p:spPr>
          <a:xfrm>
            <a:off x="3975652" y="3266661"/>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DB6966F-EEB4-49EE-8087-62C2D63D192C}"/>
              </a:ext>
            </a:extLst>
          </p:cNvPr>
          <p:cNvSpPr/>
          <p:nvPr/>
        </p:nvSpPr>
        <p:spPr>
          <a:xfrm>
            <a:off x="3965713" y="2660374"/>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B5ECE72F-DF60-4C6D-8614-FDE824A09DF3}"/>
              </a:ext>
            </a:extLst>
          </p:cNvPr>
          <p:cNvSpPr/>
          <p:nvPr/>
        </p:nvSpPr>
        <p:spPr>
          <a:xfrm rot="2755380">
            <a:off x="7822097" y="1739348"/>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Down 20">
            <a:extLst>
              <a:ext uri="{FF2B5EF4-FFF2-40B4-BE49-F238E27FC236}">
                <a16:creationId xmlns:a16="http://schemas.microsoft.com/office/drawing/2014/main" id="{1B9B6093-4404-468E-B07E-2CA72BDA6895}"/>
              </a:ext>
            </a:extLst>
          </p:cNvPr>
          <p:cNvSpPr/>
          <p:nvPr/>
        </p:nvSpPr>
        <p:spPr>
          <a:xfrm>
            <a:off x="9197011" y="1523999"/>
            <a:ext cx="427382" cy="76531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4BD1A2AB-D74E-49FB-A3DC-3070F55DB31E}"/>
              </a:ext>
            </a:extLst>
          </p:cNvPr>
          <p:cNvSpPr/>
          <p:nvPr/>
        </p:nvSpPr>
        <p:spPr>
          <a:xfrm>
            <a:off x="6089374" y="2676939"/>
            <a:ext cx="2004391" cy="2808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020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xit" presetSubtype="0" fill="hold" grpId="1"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1"/>
                                        </p:tgtEl>
                                      </p:cBhvr>
                                    </p:animEffect>
                                    <p:set>
                                      <p:cBhvr>
                                        <p:cTn id="5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animBg="1"/>
      <p:bldP spid="15" grpId="0" animBg="1"/>
      <p:bldP spid="16" grpId="0" animBg="1"/>
      <p:bldP spid="17" grpId="0" animBg="1"/>
      <p:bldP spid="18" grpId="0" animBg="1"/>
      <p:bldP spid="19" grpId="0" animBg="1"/>
      <p:bldP spid="20" grpId="0" animBg="1"/>
      <p:bldP spid="7" grpId="0" animBg="1"/>
      <p:bldP spid="7" grpId="1" animBg="1"/>
      <p:bldP spid="21" grpId="0" animBg="1"/>
      <p:bldP spid="21" grpId="1"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9622" y="1845618"/>
            <a:ext cx="682696" cy="6948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D85255-C6E7-4492-98F7-628018AFD4F3}"/>
              </a:ext>
            </a:extLst>
          </p:cNvPr>
          <p:cNvSpPr>
            <a:spLocks noGrp="1"/>
          </p:cNvSpPr>
          <p:nvPr>
            <p:ph type="title"/>
          </p:nvPr>
        </p:nvSpPr>
        <p:spPr/>
        <p:txBody>
          <a:bodyPr/>
          <a:lstStyle/>
          <a:p>
            <a:r>
              <a:rPr lang="en-US" dirty="0"/>
              <a:t>BLANK Delete everything from this slide onwards</a:t>
            </a:r>
            <a:endParaRPr lang="en-CA" dirty="0"/>
          </a:p>
        </p:txBody>
      </p:sp>
      <p:sp>
        <p:nvSpPr>
          <p:cNvPr id="4" name="Content Placeholder 3">
            <a:extLst>
              <a:ext uri="{FF2B5EF4-FFF2-40B4-BE49-F238E27FC236}">
                <a16:creationId xmlns:a16="http://schemas.microsoft.com/office/drawing/2014/main" id="{77EE79BB-5D0B-4DC3-8784-ACF97270A4F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35726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9BBC7092-643C-4FB4-A926-0972CABB9734}"/>
              </a:ext>
            </a:extLst>
          </p:cNvPr>
          <p:cNvSpPr>
            <a:spLocks noGrp="1"/>
          </p:cNvSpPr>
          <p:nvPr>
            <p:ph idx="1"/>
          </p:nvPr>
        </p:nvSpPr>
        <p:spPr>
          <a:xfrm>
            <a:off x="609521" y="1485579"/>
            <a:ext cx="10971372" cy="4824535"/>
          </a:xfrm>
        </p:spPr>
        <p:txBody>
          <a:bodyPr/>
          <a:lstStyle/>
          <a:p>
            <a:endParaRPr lang="en-US"/>
          </a:p>
        </p:txBody>
      </p:sp>
      <p:sp>
        <p:nvSpPr>
          <p:cNvPr id="2" name="제목 1"/>
          <p:cNvSpPr>
            <a:spLocks noGrp="1"/>
          </p:cNvSpPr>
          <p:nvPr>
            <p:ph type="title"/>
          </p:nvPr>
        </p:nvSpPr>
        <p:spPr>
          <a:xfrm>
            <a:off x="609520" y="189434"/>
            <a:ext cx="10971373" cy="798753"/>
          </a:xfrm>
        </p:spPr>
        <p:txBody>
          <a:bodyPr anchor="ctr">
            <a:normAutofit/>
          </a:bodyPr>
          <a:lstStyle/>
          <a:p>
            <a:r>
              <a:rPr lang="en-US" altLang="ko-KR" dirty="0"/>
              <a:t>[Template - Insert Title]</a:t>
            </a:r>
          </a:p>
        </p:txBody>
      </p:sp>
    </p:spTree>
    <p:extLst>
      <p:ext uri="{BB962C8B-B14F-4D97-AF65-F5344CB8AC3E}">
        <p14:creationId xmlns:p14="http://schemas.microsoft.com/office/powerpoint/2010/main" val="403392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623743" y="152400"/>
            <a:ext cx="756667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Preliminary Recommendations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321906" y="1521899"/>
            <a:ext cx="5601767" cy="1048532"/>
            <a:chOff x="6265213" y="2008684"/>
            <a:chExt cx="4510513" cy="1355908"/>
          </a:xfrm>
        </p:grpSpPr>
        <p:sp>
          <p:nvSpPr>
            <p:cNvPr id="46" name="TextBox 13"/>
            <p:cNvSpPr txBox="1">
              <a:spLocks noChangeArrowheads="1"/>
            </p:cNvSpPr>
            <p:nvPr/>
          </p:nvSpPr>
          <p:spPr bwMode="auto">
            <a:xfrm>
              <a:off x="6265213" y="200868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131340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grpSp>
        <p:nvGrpSpPr>
          <p:cNvPr id="11" name="그룹 2">
            <a:extLst>
              <a:ext uri="{FF2B5EF4-FFF2-40B4-BE49-F238E27FC236}">
                <a16:creationId xmlns:a16="http://schemas.microsoft.com/office/drawing/2014/main" id="{A81327D1-781C-47BA-AB03-D93037B3BCBD}"/>
              </a:ext>
            </a:extLst>
          </p:cNvPr>
          <p:cNvGrpSpPr/>
          <p:nvPr/>
        </p:nvGrpSpPr>
        <p:grpSpPr>
          <a:xfrm>
            <a:off x="4332904" y="2598127"/>
            <a:ext cx="5601767" cy="1048533"/>
            <a:chOff x="6265213" y="2008684"/>
            <a:chExt cx="4510513" cy="1355909"/>
          </a:xfrm>
        </p:grpSpPr>
        <p:sp>
          <p:nvSpPr>
            <p:cNvPr id="12" name="TextBox 13">
              <a:extLst>
                <a:ext uri="{FF2B5EF4-FFF2-40B4-BE49-F238E27FC236}">
                  <a16:creationId xmlns:a16="http://schemas.microsoft.com/office/drawing/2014/main" id="{B268714B-0A1C-44CE-8E42-7DD48A4DEA72}"/>
                </a:ext>
              </a:extLst>
            </p:cNvPr>
            <p:cNvSpPr txBox="1">
              <a:spLocks noChangeArrowheads="1"/>
            </p:cNvSpPr>
            <p:nvPr/>
          </p:nvSpPr>
          <p:spPr bwMode="auto">
            <a:xfrm>
              <a:off x="6265213" y="2008684"/>
              <a:ext cx="720082" cy="676601"/>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13" name="Text Box 5">
              <a:extLst>
                <a:ext uri="{FF2B5EF4-FFF2-40B4-BE49-F238E27FC236}">
                  <a16:creationId xmlns:a16="http://schemas.microsoft.com/office/drawing/2014/main" id="{688FE987-265F-4ABB-864E-1A5301A52E84}"/>
                </a:ext>
              </a:extLst>
            </p:cNvPr>
            <p:cNvSpPr txBox="1">
              <a:spLocks noChangeArrowheads="1"/>
            </p:cNvSpPr>
            <p:nvPr/>
          </p:nvSpPr>
          <p:spPr bwMode="auto">
            <a:xfrm>
              <a:off x="7050905" y="2051189"/>
              <a:ext cx="3724821" cy="1313404"/>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Game outcomes are more likely determined if the Toronto Raptors shoot well from 3 point range </a:t>
              </a:r>
            </a:p>
          </p:txBody>
        </p:sp>
      </p:grpSp>
    </p:spTree>
    <p:extLst>
      <p:ext uri="{BB962C8B-B14F-4D97-AF65-F5344CB8AC3E}">
        <p14:creationId xmlns:p14="http://schemas.microsoft.com/office/powerpoint/2010/main" val="24463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4511030" y="1013751"/>
            <a:ext cx="3600400" cy="769441"/>
          </a:xfrm>
          <a:prstGeom prst="rect">
            <a:avLst/>
          </a:prstGeom>
          <a:noFill/>
        </p:spPr>
        <p:txBody>
          <a:bodyPr wrap="square" rtlCol="0">
            <a:spAutoFit/>
          </a:bodyPr>
          <a:lstStyle/>
          <a:p>
            <a:r>
              <a:rPr lang="en-US" altLang="ko-KR" sz="4400" b="1" dirty="0">
                <a:solidFill>
                  <a:srgbClr val="87334A"/>
                </a:solidFill>
                <a:latin typeface="+mj-lt"/>
                <a:ea typeface="맑은 고딕" panose="020B0503020000020004" pitchFamily="50" charset="-127"/>
              </a:rPr>
              <a:t>Assumptions</a:t>
            </a:r>
            <a:endParaRPr lang="ko-KR" altLang="en-US" sz="4400" b="1" dirty="0">
              <a:solidFill>
                <a:srgbClr val="87334A"/>
              </a:solidFill>
              <a:latin typeface="+mj-lt"/>
              <a:ea typeface="맑은 고딕" panose="020B0503020000020004" pitchFamily="50" charset="-127"/>
            </a:endParaRPr>
          </a:p>
        </p:txBody>
      </p:sp>
      <p:grpSp>
        <p:nvGrpSpPr>
          <p:cNvPr id="3" name="그룹 2"/>
          <p:cNvGrpSpPr/>
          <p:nvPr/>
        </p:nvGrpSpPr>
        <p:grpSpPr>
          <a:xfrm>
            <a:off x="4511030" y="1917626"/>
            <a:ext cx="5544616" cy="769441"/>
            <a:chOff x="6311230" y="1989634"/>
            <a:chExt cx="4464496" cy="769441"/>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01</a:t>
              </a:r>
              <a:endParaRPr lang="ko-KR" altLang="en-US" sz="2800" b="1" dirty="0">
                <a:solidFill>
                  <a:srgbClr val="87334A"/>
                </a:solidFill>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707886"/>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Toronto Raptors only Play for NBA</a:t>
              </a:r>
            </a:p>
          </p:txBody>
        </p:sp>
      </p:grpSp>
      <p:grpSp>
        <p:nvGrpSpPr>
          <p:cNvPr id="9" name="그룹 8"/>
          <p:cNvGrpSpPr/>
          <p:nvPr/>
        </p:nvGrpSpPr>
        <p:grpSpPr>
          <a:xfrm>
            <a:off x="4511030" y="2709714"/>
            <a:ext cx="5256584" cy="1077218"/>
            <a:chOff x="6311230" y="2781722"/>
            <a:chExt cx="4464496" cy="1077218"/>
          </a:xfrm>
        </p:grpSpPr>
        <p:sp>
          <p:nvSpPr>
            <p:cNvPr id="69" name="TextBox 13"/>
            <p:cNvSpPr txBox="1">
              <a:spLocks noChangeArrowheads="1"/>
            </p:cNvSpPr>
            <p:nvPr/>
          </p:nvSpPr>
          <p:spPr bwMode="auto">
            <a:xfrm>
              <a:off x="6311230" y="2781722"/>
              <a:ext cx="720082" cy="523220"/>
            </a:xfrm>
            <a:prstGeom prst="rect">
              <a:avLst/>
            </a:prstGeom>
            <a:noFill/>
            <a:ln w="9525">
              <a:noFill/>
              <a:miter lim="800000"/>
              <a:headEnd/>
              <a:tailEnd/>
            </a:ln>
          </p:spPr>
          <p:txBody>
            <a:bodyPr wrap="square">
              <a:spAutoFit/>
            </a:bodyPr>
            <a:lstStyle/>
            <a:p>
              <a:pPr algn="r"/>
              <a:r>
                <a:rPr lang="en-US" altLang="ko-KR" sz="2800" b="1" dirty="0">
                  <a:solidFill>
                    <a:srgbClr val="87334A"/>
                  </a:solidFill>
                  <a:latin typeface="+mj-lt"/>
                  <a:ea typeface="맑은 고딕" panose="020B0503020000020004" pitchFamily="50" charset="-127"/>
                </a:rPr>
                <a:t>02</a:t>
              </a:r>
              <a:endParaRPr lang="ko-KR" altLang="en-US" sz="2800" b="1" dirty="0">
                <a:solidFill>
                  <a:srgbClr val="87334A"/>
                </a:solidFill>
                <a:latin typeface="+mj-lt"/>
                <a:ea typeface="맑은 고딕" panose="020B0503020000020004" pitchFamily="50" charset="-127"/>
              </a:endParaRPr>
            </a:p>
          </p:txBody>
        </p:sp>
        <p:sp>
          <p:nvSpPr>
            <p:cNvPr id="70" name="Text Box 5"/>
            <p:cNvSpPr txBox="1">
              <a:spLocks noChangeArrowheads="1"/>
            </p:cNvSpPr>
            <p:nvPr/>
          </p:nvSpPr>
          <p:spPr bwMode="auto">
            <a:xfrm>
              <a:off x="7050905" y="2843277"/>
              <a:ext cx="3724821" cy="1015663"/>
            </a:xfrm>
            <a:prstGeom prst="rect">
              <a:avLst/>
            </a:prstGeom>
            <a:noFill/>
            <a:ln w="9525">
              <a:noFill/>
              <a:miter lim="800000"/>
              <a:headEnd/>
              <a:tailEnd/>
            </a:ln>
          </p:spPr>
          <p:txBody>
            <a:bodyPr wrap="square">
              <a:spAutoFit/>
            </a:bodyPr>
            <a:lstStyle/>
            <a:p>
              <a:pPr>
                <a:defRPr/>
              </a:pPr>
              <a:r>
                <a:rPr lang="en-US" altLang="ko-KR" b="1" dirty="0">
                  <a:solidFill>
                    <a:srgbClr val="575757"/>
                  </a:solidFill>
                  <a:latin typeface="+mj-lt"/>
                </a:rPr>
                <a:t>The stats of games before 2005 are irreverent for current performers</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sp>
        <p:nvSpPr>
          <p:cNvPr id="6" name="내용 개체 틀 5"/>
          <p:cNvSpPr>
            <a:spLocks noGrp="1"/>
          </p:cNvSpPr>
          <p:nvPr>
            <p:ph idx="1"/>
          </p:nvPr>
        </p:nvSpPr>
        <p:spPr>
          <a:xfrm>
            <a:off x="1990750" y="1350366"/>
            <a:ext cx="3384376" cy="4824535"/>
          </a:xfrm>
        </p:spPr>
        <p:txBody>
          <a:bodyPr/>
          <a:lstStyle/>
          <a:p>
            <a:pPr>
              <a:buFont typeface="Arial" panose="020B0604020202020204" pitchFamily="34" charset="0"/>
              <a:buChar char="•"/>
            </a:pPr>
            <a:r>
              <a:rPr lang="en-US" altLang="ko-KR" sz="2800" dirty="0"/>
              <a:t>Data cleansing</a:t>
            </a:r>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Transformation</a:t>
            </a:r>
          </a:p>
          <a:p>
            <a:pPr lvl="1">
              <a:buFont typeface="Arial" panose="020B0604020202020204" pitchFamily="34" charset="0"/>
              <a:buChar char="•"/>
            </a:pPr>
            <a:r>
              <a:rPr lang="en-US" altLang="ko-KR" sz="2400" dirty="0"/>
              <a:t>Enhancing</a:t>
            </a:r>
          </a:p>
          <a:p>
            <a:pPr lvl="1">
              <a:buFont typeface="Arial" panose="020B0604020202020204" pitchFamily="34" charset="0"/>
              <a:buChar char="•"/>
            </a:pPr>
            <a:r>
              <a:rPr lang="en-US" altLang="ko-KR" sz="2400" dirty="0"/>
              <a:t>Encoding </a:t>
            </a:r>
          </a:p>
          <a:p>
            <a:pPr lvl="1">
              <a:buFont typeface="Arial" panose="020B0604020202020204" pitchFamily="34" charset="0"/>
              <a:buChar char="•"/>
            </a:pPr>
            <a:r>
              <a:rPr lang="en-US" altLang="ko-KR" sz="2400" dirty="0"/>
              <a:t>Reducing</a:t>
            </a:r>
            <a:endParaRPr lang="en-US" altLang="ko-KR" sz="3300" dirty="0"/>
          </a:p>
          <a:p>
            <a:pPr>
              <a:buFont typeface="Arial" panose="020B0604020202020204" pitchFamily="34" charset="0"/>
              <a:buChar char="•"/>
            </a:pPr>
            <a:endParaRPr lang="en-US" altLang="ko-KR" sz="2800" dirty="0"/>
          </a:p>
          <a:p>
            <a:pPr>
              <a:buFont typeface="Arial" panose="020B0604020202020204" pitchFamily="34" charset="0"/>
              <a:buChar char="•"/>
            </a:pPr>
            <a:r>
              <a:rPr lang="en-US" altLang="ko-KR" sz="2800" dirty="0"/>
              <a:t>Correlation matrix</a:t>
            </a:r>
          </a:p>
          <a:p>
            <a:pPr>
              <a:buFont typeface="Arial" panose="020B0604020202020204" pitchFamily="34" charset="0"/>
              <a:buChar char="•"/>
            </a:pPr>
            <a:endParaRPr lang="en-US" altLang="ko-KR" dirty="0"/>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26"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6007465"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6212252"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6421802"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6426093"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6836140"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7040927"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10165127"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10165127"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9963197"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9965102"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8503015"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8288702"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6207490"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6412277"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7460027"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7660052"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5727700"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5710237"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5724525"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5743575"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5767387"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6026944"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7435850"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8299450"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9975850"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6838950"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5765800"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5765800"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5743575"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5743575"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5721350"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5730875"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5715000"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5715000"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5724525"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5724525"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7213600"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6024563"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6572250"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6842125"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8304213"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7811293"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7439818"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8668543"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9980612"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10352088"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1518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fade">
                                      <p:cBhvr>
                                        <p:cTn id="83" dur="500"/>
                                        <p:tgtEl>
                                          <p:spTgt spid="1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10"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par>
                                <p:cTn id="101" presetID="10" presetClass="entr" presetSubtype="0" fill="hold" nodeType="with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500"/>
                                        <p:tgtEl>
                                          <p:spTgt spid="46"/>
                                        </p:tgtEl>
                                      </p:cBhvr>
                                    </p:animEffect>
                                  </p:childTnLst>
                                </p:cTn>
                              </p:par>
                              <p:par>
                                <p:cTn id="104" presetID="10" presetClass="entr" presetSubtype="0"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par>
                                <p:cTn id="119" presetID="10" presetClass="entr" presetSubtype="0" fill="hold"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500"/>
                                        <p:tgtEl>
                                          <p:spTgt spid="42"/>
                                        </p:tgtEl>
                                      </p:cBhvr>
                                    </p:animEffect>
                                  </p:childTnLst>
                                </p:cTn>
                              </p:par>
                              <p:par>
                                <p:cTn id="122" presetID="10" presetClass="entr" presetSubtype="0" fill="hold"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500"/>
                                        <p:tgtEl>
                                          <p:spTgt spid="30"/>
                                        </p:tgtEl>
                                      </p:cBhvr>
                                    </p:animEffect>
                                  </p:childTnLst>
                                </p:cTn>
                              </p:par>
                              <p:par>
                                <p:cTn id="128" presetID="10" presetClass="entr" presetSubtype="0" fill="hold" nodeType="with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nodeType="with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fade">
                                      <p:cBhvr>
                                        <p:cTn id="136" dur="500"/>
                                        <p:tgtEl>
                                          <p:spTgt spid="31"/>
                                        </p:tgtEl>
                                      </p:cBhvr>
                                    </p:animEffect>
                                  </p:childTnLst>
                                </p:cTn>
                              </p:par>
                              <p:par>
                                <p:cTn id="137" presetID="10"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par>
                                <p:cTn id="143" presetID="10" presetClass="entr" presetSubtype="0"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500"/>
                                        <p:tgtEl>
                                          <p:spTgt spid="37"/>
                                        </p:tgtEl>
                                      </p:cBhvr>
                                    </p:animEffect>
                                  </p:childTnLst>
                                </p:cTn>
                              </p:par>
                              <p:par>
                                <p:cTn id="146" presetID="10" presetClass="entr" presetSubtype="0" fill="hold" nodeType="withEffect">
                                  <p:stCondLst>
                                    <p:cond delay="0"/>
                                  </p:stCondLst>
                                  <p:childTnLst>
                                    <p:set>
                                      <p:cBhvr>
                                        <p:cTn id="147" dur="1" fill="hold">
                                          <p:stCondLst>
                                            <p:cond delay="0"/>
                                          </p:stCondLst>
                                        </p:cTn>
                                        <p:tgtEl>
                                          <p:spTgt spid="53"/>
                                        </p:tgtEl>
                                        <p:attrNameLst>
                                          <p:attrName>style.visibility</p:attrName>
                                        </p:attrNameLst>
                                      </p:cBhvr>
                                      <p:to>
                                        <p:strVal val="visible"/>
                                      </p:to>
                                    </p:set>
                                    <p:animEffect transition="in" filter="fade">
                                      <p:cBhvr>
                                        <p:cTn id="148" dur="500"/>
                                        <p:tgtEl>
                                          <p:spTgt spid="53"/>
                                        </p:tgtEl>
                                      </p:cBhvr>
                                    </p:animEffect>
                                  </p:childTnLst>
                                </p:cTn>
                              </p:par>
                              <p:par>
                                <p:cTn id="149" presetID="10" presetClass="entr" presetSubtype="0" fill="hold" nodeType="withEffect">
                                  <p:stCondLst>
                                    <p:cond delay="0"/>
                                  </p:stCondLst>
                                  <p:childTnLst>
                                    <p:set>
                                      <p:cBhvr>
                                        <p:cTn id="150" dur="1" fill="hold">
                                          <p:stCondLst>
                                            <p:cond delay="0"/>
                                          </p:stCondLst>
                                        </p:cTn>
                                        <p:tgtEl>
                                          <p:spTgt spid="61"/>
                                        </p:tgtEl>
                                        <p:attrNameLst>
                                          <p:attrName>style.visibility</p:attrName>
                                        </p:attrNameLst>
                                      </p:cBhvr>
                                      <p:to>
                                        <p:strVal val="visible"/>
                                      </p:to>
                                    </p:set>
                                    <p:animEffect transition="in" filter="fade">
                                      <p:cBhvr>
                                        <p:cTn id="151" dur="500"/>
                                        <p:tgtEl>
                                          <p:spTgt spid="61"/>
                                        </p:tgtEl>
                                      </p:cBhvr>
                                    </p:animEffect>
                                  </p:childTnLst>
                                </p:cTn>
                              </p:par>
                              <p:par>
                                <p:cTn id="152" presetID="10" presetClass="entr" presetSubtype="0" fill="hold"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par>
                                <p:cTn id="155" presetID="10" presetClass="entr" presetSubtype="0" fill="hold"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par>
                                <p:cTn id="164" presetID="10" presetClass="entr" presetSubtype="0" fill="hold" nodeType="with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fade">
                                      <p:cBhvr>
                                        <p:cTn id="166" dur="500"/>
                                        <p:tgtEl>
                                          <p:spTgt spid="62"/>
                                        </p:tgtEl>
                                      </p:cBhvr>
                                    </p:animEffect>
                                  </p:childTnLst>
                                </p:cTn>
                              </p:par>
                              <p:par>
                                <p:cTn id="167" presetID="10" presetClass="entr" presetSubtype="0" fill="hold" nodeType="with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fade">
                                      <p:cBhvr>
                                        <p:cTn id="169" dur="500"/>
                                        <p:tgtEl>
                                          <p:spTgt spid="63"/>
                                        </p:tgtEl>
                                      </p:cBhvr>
                                    </p:animEffect>
                                  </p:childTnLst>
                                </p:cTn>
                              </p:par>
                              <p:par>
                                <p:cTn id="170" presetID="10" presetClass="entr" presetSubtype="0" fill="hold" nodeType="withEffect">
                                  <p:stCondLst>
                                    <p:cond delay="0"/>
                                  </p:stCondLst>
                                  <p:childTnLst>
                                    <p:set>
                                      <p:cBhvr>
                                        <p:cTn id="171" dur="1" fill="hold">
                                          <p:stCondLst>
                                            <p:cond delay="0"/>
                                          </p:stCondLst>
                                        </p:cTn>
                                        <p:tgtEl>
                                          <p:spTgt spid="36"/>
                                        </p:tgtEl>
                                        <p:attrNameLst>
                                          <p:attrName>style.visibility</p:attrName>
                                        </p:attrNameLst>
                                      </p:cBhvr>
                                      <p:to>
                                        <p:strVal val="visible"/>
                                      </p:to>
                                    </p:set>
                                    <p:animEffect transition="in" filter="fade">
                                      <p:cBhvr>
                                        <p:cTn id="172" dur="500"/>
                                        <p:tgtEl>
                                          <p:spTgt spid="36"/>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 – Correlation Matrix</a:t>
            </a:r>
          </a:p>
        </p:txBody>
      </p:sp>
      <p:pic>
        <p:nvPicPr>
          <p:cNvPr id="4" name="Picture 3">
            <a:extLst>
              <a:ext uri="{FF2B5EF4-FFF2-40B4-BE49-F238E27FC236}">
                <a16:creationId xmlns:a16="http://schemas.microsoft.com/office/drawing/2014/main" id="{C6EFB75C-3EA6-48D0-9BB3-9090BC917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109" y="1341560"/>
            <a:ext cx="6624736" cy="5423019"/>
          </a:xfrm>
          <a:prstGeom prst="rect">
            <a:avLst/>
          </a:prstGeom>
        </p:spPr>
      </p:pic>
      <p:sp>
        <p:nvSpPr>
          <p:cNvPr id="5" name="Rectangle 4">
            <a:extLst>
              <a:ext uri="{FF2B5EF4-FFF2-40B4-BE49-F238E27FC236}">
                <a16:creationId xmlns:a16="http://schemas.microsoft.com/office/drawing/2014/main" id="{B823544B-C1F2-4493-8E2F-171977FE86A8}"/>
              </a:ext>
            </a:extLst>
          </p:cNvPr>
          <p:cNvSpPr>
            <a:spLocks/>
          </p:cNvSpPr>
          <p:nvPr/>
        </p:nvSpPr>
        <p:spPr>
          <a:xfrm>
            <a:off x="4377451"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66EBA2F0-A5F7-43A2-8D73-A817688540D0}"/>
              </a:ext>
            </a:extLst>
          </p:cNvPr>
          <p:cNvSpPr>
            <a:spLocks/>
          </p:cNvSpPr>
          <p:nvPr/>
        </p:nvSpPr>
        <p:spPr>
          <a:xfrm>
            <a:off x="4582238" y="17907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5D973765-244D-4701-9C68-FCECA50FC0F4}"/>
              </a:ext>
            </a:extLst>
          </p:cNvPr>
          <p:cNvSpPr>
            <a:spLocks/>
          </p:cNvSpPr>
          <p:nvPr/>
        </p:nvSpPr>
        <p:spPr>
          <a:xfrm>
            <a:off x="4791788"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84A16ED-7924-4461-B2DB-2DD009630520}"/>
              </a:ext>
            </a:extLst>
          </p:cNvPr>
          <p:cNvSpPr>
            <a:spLocks/>
          </p:cNvSpPr>
          <p:nvPr/>
        </p:nvSpPr>
        <p:spPr>
          <a:xfrm>
            <a:off x="4796079" y="1404938"/>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4531F82C-4B5A-4E6F-83F7-412BA2E16593}"/>
              </a:ext>
            </a:extLst>
          </p:cNvPr>
          <p:cNvSpPr>
            <a:spLocks/>
          </p:cNvSpPr>
          <p:nvPr/>
        </p:nvSpPr>
        <p:spPr>
          <a:xfrm>
            <a:off x="5206126" y="2347913"/>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FD9DE4B-AC48-4DE1-8189-FD7A15D461BB}"/>
              </a:ext>
            </a:extLst>
          </p:cNvPr>
          <p:cNvSpPr>
            <a:spLocks/>
          </p:cNvSpPr>
          <p:nvPr/>
        </p:nvSpPr>
        <p:spPr>
          <a:xfrm>
            <a:off x="5410913" y="21669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3E8E468F-250E-42D5-940B-9B2954644B5E}"/>
              </a:ext>
            </a:extLst>
          </p:cNvPr>
          <p:cNvSpPr>
            <a:spLocks/>
          </p:cNvSpPr>
          <p:nvPr/>
        </p:nvSpPr>
        <p:spPr>
          <a:xfrm>
            <a:off x="8535113" y="1600200"/>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3130577-B580-4143-A0D8-21A5C148506B}"/>
              </a:ext>
            </a:extLst>
          </p:cNvPr>
          <p:cNvSpPr>
            <a:spLocks/>
          </p:cNvSpPr>
          <p:nvPr/>
        </p:nvSpPr>
        <p:spPr>
          <a:xfrm>
            <a:off x="8535113" y="1776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EC5A4D5-9CEC-42B5-9F53-D3D5BA684F3A}"/>
              </a:ext>
            </a:extLst>
          </p:cNvPr>
          <p:cNvSpPr>
            <a:spLocks/>
          </p:cNvSpPr>
          <p:nvPr/>
        </p:nvSpPr>
        <p:spPr>
          <a:xfrm>
            <a:off x="8333183" y="273843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3E397217-15A6-477D-A30A-47352C381566}"/>
              </a:ext>
            </a:extLst>
          </p:cNvPr>
          <p:cNvSpPr>
            <a:spLocks/>
          </p:cNvSpPr>
          <p:nvPr/>
        </p:nvSpPr>
        <p:spPr>
          <a:xfrm>
            <a:off x="8335088" y="2924175"/>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36A13F8-0C42-4B79-87D3-052A507A230E}"/>
              </a:ext>
            </a:extLst>
          </p:cNvPr>
          <p:cNvSpPr>
            <a:spLocks/>
          </p:cNvSpPr>
          <p:nvPr/>
        </p:nvSpPr>
        <p:spPr>
          <a:xfrm>
            <a:off x="6873001" y="3490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5EC34B2-1826-439A-A625-79A389A229F7}"/>
              </a:ext>
            </a:extLst>
          </p:cNvPr>
          <p:cNvSpPr>
            <a:spLocks/>
          </p:cNvSpPr>
          <p:nvPr/>
        </p:nvSpPr>
        <p:spPr>
          <a:xfrm>
            <a:off x="6658688" y="3671887"/>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6A1CD8B-460D-4267-A649-FB3746657ED2}"/>
              </a:ext>
            </a:extLst>
          </p:cNvPr>
          <p:cNvSpPr>
            <a:spLocks/>
          </p:cNvSpPr>
          <p:nvPr/>
        </p:nvSpPr>
        <p:spPr>
          <a:xfrm>
            <a:off x="4577476"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3248AC-D5FF-4449-93BA-FC2A2E1005ED}"/>
              </a:ext>
            </a:extLst>
          </p:cNvPr>
          <p:cNvSpPr>
            <a:spLocks/>
          </p:cNvSpPr>
          <p:nvPr/>
        </p:nvSpPr>
        <p:spPr>
          <a:xfrm>
            <a:off x="4782263" y="52054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4FE4BA1-4DED-4BD6-B400-2950762D3776}"/>
              </a:ext>
            </a:extLst>
          </p:cNvPr>
          <p:cNvSpPr>
            <a:spLocks/>
          </p:cNvSpPr>
          <p:nvPr/>
        </p:nvSpPr>
        <p:spPr>
          <a:xfrm>
            <a:off x="5830013" y="5014912"/>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FCE47D1E-7653-4725-AD6C-95561ACE98E8}"/>
              </a:ext>
            </a:extLst>
          </p:cNvPr>
          <p:cNvSpPr>
            <a:spLocks/>
          </p:cNvSpPr>
          <p:nvPr/>
        </p:nvSpPr>
        <p:spPr>
          <a:xfrm>
            <a:off x="6030038" y="5019674"/>
            <a:ext cx="175482" cy="1809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BA6B019D-4B59-478C-84E3-EF1E1DFBF4AA}"/>
              </a:ext>
            </a:extLst>
          </p:cNvPr>
          <p:cNvCxnSpPr/>
          <p:nvPr/>
        </p:nvCxnSpPr>
        <p:spPr>
          <a:xfrm>
            <a:off x="4097686" y="1454150"/>
            <a:ext cx="0" cy="447675"/>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5481182E-3996-4538-98B7-7AC6F989482D}"/>
              </a:ext>
            </a:extLst>
          </p:cNvPr>
          <p:cNvCxnSpPr>
            <a:cxnSpLocks/>
          </p:cNvCxnSpPr>
          <p:nvPr/>
        </p:nvCxnSpPr>
        <p:spPr>
          <a:xfrm>
            <a:off x="4080223" y="2193925"/>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7E8D3474-43ED-4DFD-995B-E9224FD66ADE}"/>
              </a:ext>
            </a:extLst>
          </p:cNvPr>
          <p:cNvCxnSpPr>
            <a:cxnSpLocks/>
          </p:cNvCxnSpPr>
          <p:nvPr/>
        </p:nvCxnSpPr>
        <p:spPr>
          <a:xfrm>
            <a:off x="4094511" y="2776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EFF41A8D-C340-48C3-AE03-A52504818F69}"/>
              </a:ext>
            </a:extLst>
          </p:cNvPr>
          <p:cNvCxnSpPr>
            <a:cxnSpLocks/>
          </p:cNvCxnSpPr>
          <p:nvPr/>
        </p:nvCxnSpPr>
        <p:spPr>
          <a:xfrm>
            <a:off x="4113561" y="3538537"/>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7B14B2F2-15D8-46A6-8D87-5634A8D1B9E3}"/>
              </a:ext>
            </a:extLst>
          </p:cNvPr>
          <p:cNvCxnSpPr>
            <a:cxnSpLocks/>
          </p:cNvCxnSpPr>
          <p:nvPr/>
        </p:nvCxnSpPr>
        <p:spPr>
          <a:xfrm>
            <a:off x="4137373" y="5043486"/>
            <a:ext cx="0" cy="3048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72D01FF-2388-4257-AA75-E75560CE1373}"/>
              </a:ext>
            </a:extLst>
          </p:cNvPr>
          <p:cNvCxnSpPr>
            <a:cxnSpLocks/>
          </p:cNvCxnSpPr>
          <p:nvPr/>
        </p:nvCxnSpPr>
        <p:spPr>
          <a:xfrm flipH="1">
            <a:off x="4396930" y="6389687"/>
            <a:ext cx="54530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6809D41-10EF-46C6-BF50-1C3B39E6584D}"/>
              </a:ext>
            </a:extLst>
          </p:cNvPr>
          <p:cNvCxnSpPr>
            <a:cxnSpLocks/>
          </p:cNvCxnSpPr>
          <p:nvPr/>
        </p:nvCxnSpPr>
        <p:spPr>
          <a:xfrm flipH="1">
            <a:off x="5805836" y="63706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A6DF3A8A-49E0-42BB-8F58-52E84987168D}"/>
              </a:ext>
            </a:extLst>
          </p:cNvPr>
          <p:cNvCxnSpPr>
            <a:cxnSpLocks/>
          </p:cNvCxnSpPr>
          <p:nvPr/>
        </p:nvCxnSpPr>
        <p:spPr>
          <a:xfrm flipH="1">
            <a:off x="6669436" y="639603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6CFB1E31-6713-4E79-8C45-D3F71A2B3BEB}"/>
              </a:ext>
            </a:extLst>
          </p:cNvPr>
          <p:cNvCxnSpPr>
            <a:cxnSpLocks/>
          </p:cNvCxnSpPr>
          <p:nvPr/>
        </p:nvCxnSpPr>
        <p:spPr>
          <a:xfrm flipH="1">
            <a:off x="8345836" y="63515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4652E17F-A086-4BBA-8000-5FCF162F72CA}"/>
              </a:ext>
            </a:extLst>
          </p:cNvPr>
          <p:cNvCxnSpPr>
            <a:cxnSpLocks/>
          </p:cNvCxnSpPr>
          <p:nvPr/>
        </p:nvCxnSpPr>
        <p:spPr>
          <a:xfrm flipH="1">
            <a:off x="5208936" y="6389687"/>
            <a:ext cx="37465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EC77AE4-034E-4B3A-A5DC-EB5779E66854}"/>
              </a:ext>
            </a:extLst>
          </p:cNvPr>
          <p:cNvCxnSpPr>
            <a:cxnSpLocks/>
          </p:cNvCxnSpPr>
          <p:nvPr/>
        </p:nvCxnSpPr>
        <p:spPr>
          <a:xfrm flipH="1">
            <a:off x="4135786" y="50371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A1E63C25-E89E-40C6-BE28-4CA4014BD306}"/>
              </a:ext>
            </a:extLst>
          </p:cNvPr>
          <p:cNvCxnSpPr>
            <a:cxnSpLocks/>
          </p:cNvCxnSpPr>
          <p:nvPr/>
        </p:nvCxnSpPr>
        <p:spPr>
          <a:xfrm flipH="1">
            <a:off x="4135786" y="53546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C3D7BF5A-8481-4056-86DE-7A9371FCFF44}"/>
              </a:ext>
            </a:extLst>
          </p:cNvPr>
          <p:cNvCxnSpPr>
            <a:cxnSpLocks/>
          </p:cNvCxnSpPr>
          <p:nvPr/>
        </p:nvCxnSpPr>
        <p:spPr>
          <a:xfrm flipH="1">
            <a:off x="4113561" y="384333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3" name="Straight Connector 42">
            <a:extLst>
              <a:ext uri="{FF2B5EF4-FFF2-40B4-BE49-F238E27FC236}">
                <a16:creationId xmlns:a16="http://schemas.microsoft.com/office/drawing/2014/main" id="{643207C5-6393-47E4-A2EE-CCD4138F688F}"/>
              </a:ext>
            </a:extLst>
          </p:cNvPr>
          <p:cNvCxnSpPr>
            <a:cxnSpLocks/>
          </p:cNvCxnSpPr>
          <p:nvPr/>
        </p:nvCxnSpPr>
        <p:spPr>
          <a:xfrm flipH="1">
            <a:off x="4113561" y="35321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15C72AF1-6722-4A0F-A052-BA61890DE691}"/>
              </a:ext>
            </a:extLst>
          </p:cNvPr>
          <p:cNvCxnSpPr>
            <a:cxnSpLocks/>
          </p:cNvCxnSpPr>
          <p:nvPr/>
        </p:nvCxnSpPr>
        <p:spPr>
          <a:xfrm flipH="1">
            <a:off x="4091336" y="30749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490D829-A897-4636-926F-0913168BEDC6}"/>
              </a:ext>
            </a:extLst>
          </p:cNvPr>
          <p:cNvCxnSpPr>
            <a:cxnSpLocks/>
          </p:cNvCxnSpPr>
          <p:nvPr/>
        </p:nvCxnSpPr>
        <p:spPr>
          <a:xfrm flipH="1">
            <a:off x="4100861" y="27733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084A6C03-660A-4737-A80A-788DFA3351F7}"/>
              </a:ext>
            </a:extLst>
          </p:cNvPr>
          <p:cNvCxnSpPr>
            <a:cxnSpLocks/>
          </p:cNvCxnSpPr>
          <p:nvPr/>
        </p:nvCxnSpPr>
        <p:spPr>
          <a:xfrm flipH="1">
            <a:off x="4084986" y="249396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88EF198-C865-4B21-A45F-22E0FDF00C2A}"/>
              </a:ext>
            </a:extLst>
          </p:cNvPr>
          <p:cNvCxnSpPr>
            <a:cxnSpLocks/>
          </p:cNvCxnSpPr>
          <p:nvPr/>
        </p:nvCxnSpPr>
        <p:spPr>
          <a:xfrm flipH="1">
            <a:off x="4084986" y="21986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57DB9F68-ED0C-4405-9286-3B59A4D2F40C}"/>
              </a:ext>
            </a:extLst>
          </p:cNvPr>
          <p:cNvCxnSpPr>
            <a:cxnSpLocks/>
          </p:cNvCxnSpPr>
          <p:nvPr/>
        </p:nvCxnSpPr>
        <p:spPr>
          <a:xfrm flipH="1">
            <a:off x="4094511" y="1906587"/>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7D1B50CA-748A-4962-A05A-DD92DE22AEEF}"/>
              </a:ext>
            </a:extLst>
          </p:cNvPr>
          <p:cNvCxnSpPr>
            <a:cxnSpLocks/>
          </p:cNvCxnSpPr>
          <p:nvPr/>
        </p:nvCxnSpPr>
        <p:spPr>
          <a:xfrm flipH="1">
            <a:off x="4094511" y="1458912"/>
            <a:ext cx="1143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838653CF-07FF-4BE6-935B-F4845FAEF26C}"/>
              </a:ext>
            </a:extLst>
          </p:cNvPr>
          <p:cNvCxnSpPr>
            <a:cxnSpLocks/>
          </p:cNvCxnSpPr>
          <p:nvPr/>
        </p:nvCxnSpPr>
        <p:spPr>
          <a:xfrm>
            <a:off x="5583586" y="6284119"/>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6F6B1D49-7318-4A64-B1F2-0DCB05E4415F}"/>
              </a:ext>
            </a:extLst>
          </p:cNvPr>
          <p:cNvCxnSpPr>
            <a:cxnSpLocks/>
          </p:cNvCxnSpPr>
          <p:nvPr/>
        </p:nvCxnSpPr>
        <p:spPr>
          <a:xfrm>
            <a:off x="4394549" y="6281737"/>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6" name="Straight Connector 55">
            <a:extLst>
              <a:ext uri="{FF2B5EF4-FFF2-40B4-BE49-F238E27FC236}">
                <a16:creationId xmlns:a16="http://schemas.microsoft.com/office/drawing/2014/main" id="{D482E735-6BEF-429D-A9DA-9510FC443943}"/>
              </a:ext>
            </a:extLst>
          </p:cNvPr>
          <p:cNvCxnSpPr>
            <a:cxnSpLocks/>
          </p:cNvCxnSpPr>
          <p:nvPr/>
        </p:nvCxnSpPr>
        <p:spPr>
          <a:xfrm>
            <a:off x="4942236"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45682486-1455-4339-BE19-068FAD4F6F9B}"/>
              </a:ext>
            </a:extLst>
          </p:cNvPr>
          <p:cNvCxnSpPr>
            <a:cxnSpLocks/>
          </p:cNvCxnSpPr>
          <p:nvPr/>
        </p:nvCxnSpPr>
        <p:spPr>
          <a:xfrm>
            <a:off x="5212111" y="628015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59" name="Straight Connector 58">
            <a:extLst>
              <a:ext uri="{FF2B5EF4-FFF2-40B4-BE49-F238E27FC236}">
                <a16:creationId xmlns:a16="http://schemas.microsoft.com/office/drawing/2014/main" id="{361F09A6-67B6-43FE-9300-24F86F2512B5}"/>
              </a:ext>
            </a:extLst>
          </p:cNvPr>
          <p:cNvCxnSpPr>
            <a:cxnSpLocks/>
          </p:cNvCxnSpPr>
          <p:nvPr/>
        </p:nvCxnSpPr>
        <p:spPr>
          <a:xfrm>
            <a:off x="6674199" y="6286500"/>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E874D9BD-25EC-4916-B8C9-7C3CDECF1F0C}"/>
              </a:ext>
            </a:extLst>
          </p:cNvPr>
          <p:cNvCxnSpPr>
            <a:cxnSpLocks/>
          </p:cNvCxnSpPr>
          <p:nvPr/>
        </p:nvCxnSpPr>
        <p:spPr>
          <a:xfrm>
            <a:off x="6181279"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7A10C7DB-9699-419D-9584-F11E75B885D6}"/>
              </a:ext>
            </a:extLst>
          </p:cNvPr>
          <p:cNvCxnSpPr>
            <a:cxnSpLocks/>
          </p:cNvCxnSpPr>
          <p:nvPr/>
        </p:nvCxnSpPr>
        <p:spPr>
          <a:xfrm>
            <a:off x="5809804" y="6262688"/>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D7A70BFC-096F-40BF-A9CF-9DF4632115A5}"/>
              </a:ext>
            </a:extLst>
          </p:cNvPr>
          <p:cNvCxnSpPr>
            <a:cxnSpLocks/>
          </p:cNvCxnSpPr>
          <p:nvPr/>
        </p:nvCxnSpPr>
        <p:spPr>
          <a:xfrm>
            <a:off x="7038529" y="6293644"/>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FA72D61B-61ED-4BF9-90E2-604F544DD024}"/>
              </a:ext>
            </a:extLst>
          </p:cNvPr>
          <p:cNvCxnSpPr>
            <a:cxnSpLocks/>
          </p:cNvCxnSpPr>
          <p:nvPr/>
        </p:nvCxnSpPr>
        <p:spPr>
          <a:xfrm>
            <a:off x="8350598" y="6241256"/>
            <a:ext cx="0" cy="106362"/>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45A05F94-DF7B-49D1-85CA-046E670C3CE1}"/>
              </a:ext>
            </a:extLst>
          </p:cNvPr>
          <p:cNvCxnSpPr>
            <a:cxnSpLocks/>
          </p:cNvCxnSpPr>
          <p:nvPr/>
        </p:nvCxnSpPr>
        <p:spPr>
          <a:xfrm>
            <a:off x="8722074" y="6248401"/>
            <a:ext cx="0" cy="106362"/>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1565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nodeType="withEffect">
                                  <p:stCondLst>
                                    <p:cond delay="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500"/>
                                        <p:tgtEl>
                                          <p:spTgt spid="38"/>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par>
                                <p:cTn id="114" presetID="10" presetClass="entr" presetSubtype="0" fill="hold"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500"/>
                                        <p:tgtEl>
                                          <p:spTgt spid="57"/>
                                        </p:tgtEl>
                                      </p:cBhvr>
                                    </p:animEffect>
                                  </p:childTnLst>
                                </p:cTn>
                              </p:par>
                              <p:par>
                                <p:cTn id="117" presetID="10" presetClass="entr" presetSubtype="0" fill="hold" nodeType="with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fade">
                                      <p:cBhvr>
                                        <p:cTn id="119" dur="500"/>
                                        <p:tgtEl>
                                          <p:spTgt spid="37"/>
                                        </p:tgtEl>
                                      </p:cBhvr>
                                    </p:animEffect>
                                  </p:childTnLst>
                                </p:cTn>
                              </p:par>
                              <p:par>
                                <p:cTn id="120" presetID="10" presetClass="entr" presetSubtype="0" fill="hold" nodeType="with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par>
                                <p:cTn id="123" presetID="10" presetClass="entr" presetSubtype="0" fill="hold"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nodeType="with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par>
                                <p:cTn id="129" presetID="10"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fade">
                                      <p:cBhvr>
                                        <p:cTn id="131" dur="500"/>
                                        <p:tgtEl>
                                          <p:spTgt spid="60"/>
                                        </p:tgtEl>
                                      </p:cBhvr>
                                    </p:animEffect>
                                  </p:childTnLst>
                                </p:cTn>
                              </p:par>
                              <p:par>
                                <p:cTn id="132" presetID="10" presetClass="entr" presetSubtype="0" fill="hold"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par>
                                <p:cTn id="135" presetID="10"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500"/>
                                        <p:tgtEl>
                                          <p:spTgt spid="35"/>
                                        </p:tgtEl>
                                      </p:cBhvr>
                                    </p:animEffect>
                                  </p:childTnLst>
                                </p:cTn>
                              </p:par>
                              <p:par>
                                <p:cTn id="138" presetID="10" presetClass="entr" presetSubtype="0" fill="hold" nodeType="with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fade">
                                      <p:cBhvr>
                                        <p:cTn id="140" dur="500"/>
                                        <p:tgtEl>
                                          <p:spTgt spid="62"/>
                                        </p:tgtEl>
                                      </p:cBhvr>
                                    </p:animEffect>
                                  </p:childTnLst>
                                </p:cTn>
                              </p:par>
                              <p:par>
                                <p:cTn id="141" presetID="10" presetClass="entr" presetSubtype="0" fill="hold" nodeType="with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fade">
                                      <p:cBhvr>
                                        <p:cTn id="143" dur="500"/>
                                        <p:tgtEl>
                                          <p:spTgt spid="63"/>
                                        </p:tgtEl>
                                      </p:cBhvr>
                                    </p:animEffect>
                                  </p:childTnLst>
                                </p:cTn>
                              </p:par>
                              <p:par>
                                <p:cTn id="144" presetID="10" presetClass="entr" presetSubtype="0" fill="hold" nodeType="with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par>
                                <p:cTn id="147" presetID="10" presetClass="entr" presetSubtype="0" fill="hold" nodeType="with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Client</a:t>
            </a:r>
            <a:endParaRPr lang="ko-KR" altLang="en-US" dirty="0"/>
          </a:p>
        </p:txBody>
      </p:sp>
      <p:sp>
        <p:nvSpPr>
          <p:cNvPr id="4" name="내용 개체 틀 3"/>
          <p:cNvSpPr>
            <a:spLocks noGrp="1"/>
          </p:cNvSpPr>
          <p:nvPr>
            <p:ph idx="1"/>
          </p:nvPr>
        </p:nvSpPr>
        <p:spPr>
          <a:xfrm>
            <a:off x="609520" y="1485579"/>
            <a:ext cx="11246325" cy="4824535"/>
          </a:xfrm>
        </p:spPr>
        <p:txBody>
          <a:bodyPr/>
          <a:lstStyle/>
          <a:p>
            <a:pPr>
              <a:buFont typeface="Arial" panose="020B0604020202020204" pitchFamily="34" charset="0"/>
              <a:buChar char="•"/>
            </a:pPr>
            <a:r>
              <a:rPr lang="en-US" altLang="ko-KR" dirty="0"/>
              <a:t>The Toronto Raptors are an NBA championship team with a USD2.1 billion market capitalization in 2020. </a:t>
            </a:r>
          </a:p>
          <a:p>
            <a:pPr>
              <a:buFont typeface="Arial" panose="020B0604020202020204" pitchFamily="34" charset="0"/>
              <a:buChar char="•"/>
            </a:pPr>
            <a:r>
              <a:rPr lang="en-US" altLang="ko-KR" dirty="0"/>
              <a:t>The team’s General Manager (GM) and owners are seeking recommendations on improving the team’s chances at another championship run while preserving the team’s long-term future. </a:t>
            </a:r>
          </a:p>
          <a:p>
            <a:endParaRPr lang="ko-KR" altLang="en-US" dirty="0"/>
          </a:p>
        </p:txBody>
      </p:sp>
      <p:pic>
        <p:nvPicPr>
          <p:cNvPr id="10" name="Picture 9">
            <a:extLst>
              <a:ext uri="{FF2B5EF4-FFF2-40B4-BE49-F238E27FC236}">
                <a16:creationId xmlns:a16="http://schemas.microsoft.com/office/drawing/2014/main" id="{11FFBA9E-AA48-42F6-A9F3-2C9588304F99}"/>
              </a:ext>
            </a:extLst>
          </p:cNvPr>
          <p:cNvPicPr>
            <a:picLocks noChangeAspect="1"/>
          </p:cNvPicPr>
          <p:nvPr/>
        </p:nvPicPr>
        <p:blipFill>
          <a:blip r:embed="rId3"/>
          <a:stretch>
            <a:fillRect/>
          </a:stretch>
        </p:blipFill>
        <p:spPr>
          <a:xfrm>
            <a:off x="982637" y="2781722"/>
            <a:ext cx="10289521" cy="3528392"/>
          </a:xfrm>
          <a:prstGeom prst="rect">
            <a:avLst/>
          </a:prstGeom>
        </p:spPr>
      </p:pic>
      <p:sp>
        <p:nvSpPr>
          <p:cNvPr id="5" name="TextBox 4">
            <a:extLst>
              <a:ext uri="{FF2B5EF4-FFF2-40B4-BE49-F238E27FC236}">
                <a16:creationId xmlns:a16="http://schemas.microsoft.com/office/drawing/2014/main" id="{F5A90117-5B47-4F65-A757-0927230572F0}"/>
              </a:ext>
            </a:extLst>
          </p:cNvPr>
          <p:cNvSpPr txBox="1"/>
          <p:nvPr/>
        </p:nvSpPr>
        <p:spPr>
          <a:xfrm>
            <a:off x="5065004" y="6310114"/>
            <a:ext cx="5026446" cy="400110"/>
          </a:xfrm>
          <a:prstGeom prst="rect">
            <a:avLst/>
          </a:prstGeom>
          <a:noFill/>
        </p:spPr>
        <p:txBody>
          <a:bodyPr wrap="square">
            <a:spAutoFit/>
          </a:bodyPr>
          <a:lstStyle/>
          <a:p>
            <a:r>
              <a:rPr kumimoji="0" lang="en-US" altLang="ko-KR" sz="2000" b="1" u="none" strike="noStrike" kern="1200" cap="none" spc="0" normalizeH="0" baseline="0" noProof="0" dirty="0">
                <a:ln>
                  <a:noFill/>
                </a:ln>
                <a:solidFill>
                  <a:srgbClr val="87334A"/>
                </a:solidFill>
                <a:effectLst/>
                <a:uLnTx/>
                <a:uFillTx/>
                <a:latin typeface="Calibri"/>
                <a:ea typeface="맑은 고딕" pitchFamily="50" charset="-127"/>
                <a:cs typeface="+mn-cs"/>
              </a:rPr>
              <a:t>TORONTO RAPTORS</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Objectives</a:t>
            </a:r>
          </a:p>
        </p:txBody>
      </p:sp>
      <p:sp>
        <p:nvSpPr>
          <p:cNvPr id="6" name="내용 개체 틀 5"/>
          <p:cNvSpPr>
            <a:spLocks noGrp="1"/>
          </p:cNvSpPr>
          <p:nvPr>
            <p:ph idx="1"/>
          </p:nvPr>
        </p:nvSpPr>
        <p:spPr>
          <a:xfrm>
            <a:off x="1486693" y="1485578"/>
            <a:ext cx="10094199" cy="4824535"/>
          </a:xfrm>
        </p:spPr>
        <p:txBody>
          <a:bodyPr/>
          <a:lstStyle/>
          <a:p>
            <a:pPr>
              <a:buFont typeface="Arial" panose="020B0604020202020204" pitchFamily="34" charset="0"/>
              <a:buChar char="•"/>
            </a:pPr>
            <a:r>
              <a:rPr lang="en-US" altLang="ko-KR" sz="2400" dirty="0"/>
              <a:t>The primary objective of this analysis is to determine which features are important to the Toronto Raptors team to produce more wins in the regular season and the playoffs.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The secondary objective is to review team players’ performance-to-cost effectiveness. </a:t>
            </a:r>
          </a:p>
          <a:p>
            <a:pPr>
              <a:buFont typeface="Arial" panose="020B0604020202020204" pitchFamily="34" charset="0"/>
              <a:buChar char="•"/>
            </a:pPr>
            <a:endParaRPr lang="en-US" altLang="ko-KR" sz="2400" dirty="0"/>
          </a:p>
          <a:p>
            <a:pPr>
              <a:buFont typeface="Arial" panose="020B0604020202020204" pitchFamily="34" charset="0"/>
              <a:buChar char="•"/>
            </a:pPr>
            <a:r>
              <a:rPr lang="en-US" altLang="ko-KR" sz="2400" dirty="0"/>
              <a:t>Focus on the historical player data from 2005 to 2020 as this closely represent the players of the current era.</a:t>
            </a:r>
          </a:p>
          <a:p>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38273" y="150098"/>
            <a:ext cx="10971372" cy="798753"/>
          </a:xfrm>
        </p:spPr>
        <p:txBody>
          <a:bodyPr/>
          <a:lstStyle/>
          <a:p>
            <a:r>
              <a:rPr lang="en-US" altLang="ko-KR" dirty="0"/>
              <a:t>Data</a:t>
            </a:r>
          </a:p>
        </p:txBody>
      </p:sp>
      <p:sp>
        <p:nvSpPr>
          <p:cNvPr id="6" name="내용 개체 틀 5"/>
          <p:cNvSpPr>
            <a:spLocks noGrp="1"/>
          </p:cNvSpPr>
          <p:nvPr>
            <p:ph idx="1"/>
          </p:nvPr>
        </p:nvSpPr>
        <p:spPr>
          <a:xfrm>
            <a:off x="1486693" y="1485578"/>
            <a:ext cx="3031745" cy="5040560"/>
          </a:xfrm>
        </p:spPr>
        <p:txBody>
          <a:bodyPr>
            <a:normAutofit fontScale="77500" lnSpcReduction="20000"/>
          </a:bodyPr>
          <a:lstStyle/>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Open access API (</a:t>
            </a: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nba_api</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PlayerGameLogs</a:t>
            </a:r>
            <a:endPar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endParaRP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~450K records, 36 features</a:t>
            </a:r>
          </a:p>
          <a:p>
            <a:pPr marL="808998" marR="0" lvl="1" indent="-31115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PlayByPlay</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Total ~10M records, 13 features</a:t>
            </a:r>
          </a:p>
          <a:p>
            <a:pPr marL="373384" marR="0" lvl="0" indent="-373384"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CA" altLang="en-US"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NBA Player Salaries </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ESPN for the historical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err="1">
                <a:ln>
                  <a:noFill/>
                </a:ln>
                <a:solidFill>
                  <a:prstClr val="black">
                    <a:lumMod val="75000"/>
                    <a:lumOff val="25000"/>
                  </a:prstClr>
                </a:solidFill>
                <a:effectLst/>
                <a:uLnTx/>
                <a:uFillTx/>
                <a:latin typeface="Calibri"/>
                <a:ea typeface="맑은 고딕" pitchFamily="50" charset="-127"/>
                <a:cs typeface="+mn-cs"/>
              </a:rPr>
              <a:t>Hoopshype</a:t>
            </a: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 for future data</a:t>
            </a:r>
          </a:p>
          <a:p>
            <a:pPr marL="1244613" marR="0" lvl="2" indent="-248923" algn="l" defTabSz="995690" rtl="0" eaLnBrk="1" fontAlgn="auto" latinLnBrk="1" hangingPunct="1">
              <a:lnSpc>
                <a:spcPct val="100000"/>
              </a:lnSpc>
              <a:spcBef>
                <a:spcPct val="20000"/>
              </a:spcBef>
              <a:spcAft>
                <a:spcPts val="0"/>
              </a:spcAft>
              <a:buClrTx/>
              <a:buSzTx/>
              <a:buFont typeface="Arial" panose="020B0604020202020204" pitchFamily="34" charset="0"/>
              <a:buChar char="•"/>
              <a:tabLst/>
              <a:defRPr/>
            </a:pPr>
            <a:r>
              <a:rPr kumimoji="0" lang="en-US" altLang="ko-KR" sz="2600" b="0" i="1" u="none" strike="noStrike" kern="1200" cap="none" spc="0" normalizeH="0" baseline="0" noProof="0" dirty="0">
                <a:ln>
                  <a:noFill/>
                </a:ln>
                <a:solidFill>
                  <a:prstClr val="black">
                    <a:lumMod val="75000"/>
                    <a:lumOff val="25000"/>
                  </a:prstClr>
                </a:solidFill>
                <a:effectLst/>
                <a:uLnTx/>
                <a:uFillTx/>
                <a:latin typeface="Calibri"/>
                <a:ea typeface="맑은 고딕" pitchFamily="50" charset="-127"/>
                <a:cs typeface="+mn-cs"/>
              </a:rPr>
              <a:t>489 records</a:t>
            </a:r>
          </a:p>
        </p:txBody>
      </p:sp>
      <p:pic>
        <p:nvPicPr>
          <p:cNvPr id="10" name="Picture 9">
            <a:extLst>
              <a:ext uri="{FF2B5EF4-FFF2-40B4-BE49-F238E27FC236}">
                <a16:creationId xmlns:a16="http://schemas.microsoft.com/office/drawing/2014/main" id="{3EE6E092-CEC1-44E6-8884-4FCB7D9F9186}"/>
              </a:ext>
            </a:extLst>
          </p:cNvPr>
          <p:cNvPicPr>
            <a:picLocks noChangeAspect="1"/>
          </p:cNvPicPr>
          <p:nvPr/>
        </p:nvPicPr>
        <p:blipFill>
          <a:blip r:embed="rId3"/>
          <a:stretch>
            <a:fillRect/>
          </a:stretch>
        </p:blipFill>
        <p:spPr>
          <a:xfrm>
            <a:off x="7332940" y="1485578"/>
            <a:ext cx="1562100" cy="5191125"/>
          </a:xfrm>
          <a:prstGeom prst="rect">
            <a:avLst/>
          </a:prstGeom>
        </p:spPr>
      </p:pic>
      <p:pic>
        <p:nvPicPr>
          <p:cNvPr id="12" name="Picture 11">
            <a:extLst>
              <a:ext uri="{FF2B5EF4-FFF2-40B4-BE49-F238E27FC236}">
                <a16:creationId xmlns:a16="http://schemas.microsoft.com/office/drawing/2014/main" id="{99A21CED-A892-4EF6-AD35-D423A486ECB2}"/>
              </a:ext>
            </a:extLst>
          </p:cNvPr>
          <p:cNvPicPr>
            <a:picLocks noChangeAspect="1"/>
          </p:cNvPicPr>
          <p:nvPr/>
        </p:nvPicPr>
        <p:blipFill>
          <a:blip r:embed="rId4"/>
          <a:stretch>
            <a:fillRect/>
          </a:stretch>
        </p:blipFill>
        <p:spPr>
          <a:xfrm>
            <a:off x="4799062" y="1518365"/>
            <a:ext cx="1543050" cy="2771775"/>
          </a:xfrm>
          <a:prstGeom prst="rect">
            <a:avLst/>
          </a:prstGeom>
        </p:spPr>
      </p:pic>
      <p:cxnSp>
        <p:nvCxnSpPr>
          <p:cNvPr id="26" name="Connector: Elbow 25">
            <a:extLst>
              <a:ext uri="{FF2B5EF4-FFF2-40B4-BE49-F238E27FC236}">
                <a16:creationId xmlns:a16="http://schemas.microsoft.com/office/drawing/2014/main" id="{AB987F13-7DF4-476E-BB71-DFFBF01C3514}"/>
              </a:ext>
            </a:extLst>
          </p:cNvPr>
          <p:cNvCxnSpPr>
            <a:cxnSpLocks/>
          </p:cNvCxnSpPr>
          <p:nvPr/>
        </p:nvCxnSpPr>
        <p:spPr>
          <a:xfrm>
            <a:off x="8881056" y="2218370"/>
            <a:ext cx="1046208" cy="12700"/>
          </a:xfrm>
          <a:prstGeom prst="bentConnector3">
            <a:avLst>
              <a:gd name="adj1" fmla="val 99944"/>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Connector: Elbow 27">
            <a:extLst>
              <a:ext uri="{FF2B5EF4-FFF2-40B4-BE49-F238E27FC236}">
                <a16:creationId xmlns:a16="http://schemas.microsoft.com/office/drawing/2014/main" id="{F3FDE4B6-AFB8-4A27-B556-4D0185CA2DE1}"/>
              </a:ext>
            </a:extLst>
          </p:cNvPr>
          <p:cNvCxnSpPr>
            <a:cxnSpLocks/>
          </p:cNvCxnSpPr>
          <p:nvPr/>
        </p:nvCxnSpPr>
        <p:spPr>
          <a:xfrm flipV="1">
            <a:off x="8881056" y="2349674"/>
            <a:ext cx="1046208" cy="21602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ctor: Elbow 31">
            <a:extLst>
              <a:ext uri="{FF2B5EF4-FFF2-40B4-BE49-F238E27FC236}">
                <a16:creationId xmlns:a16="http://schemas.microsoft.com/office/drawing/2014/main" id="{191D0870-0CFD-4615-B3E5-F0528819982F}"/>
              </a:ext>
            </a:extLst>
          </p:cNvPr>
          <p:cNvCxnSpPr>
            <a:cxnSpLocks/>
          </p:cNvCxnSpPr>
          <p:nvPr/>
        </p:nvCxnSpPr>
        <p:spPr>
          <a:xfrm rot="10800000">
            <a:off x="6318663" y="1861734"/>
            <a:ext cx="1042792" cy="1042519"/>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3668061D-7B18-4E4A-A010-56D2DB377838}"/>
              </a:ext>
            </a:extLst>
          </p:cNvPr>
          <p:cNvPicPr>
            <a:picLocks noChangeAspect="1"/>
          </p:cNvPicPr>
          <p:nvPr/>
        </p:nvPicPr>
        <p:blipFill>
          <a:blip r:embed="rId5"/>
          <a:stretch>
            <a:fillRect/>
          </a:stretch>
        </p:blipFill>
        <p:spPr>
          <a:xfrm>
            <a:off x="9908769" y="1548788"/>
            <a:ext cx="1743075" cy="1266825"/>
          </a:xfrm>
          <a:prstGeom prst="rect">
            <a:avLst/>
          </a:prstGeom>
        </p:spPr>
      </p:pic>
    </p:spTree>
    <p:extLst>
      <p:ext uri="{BB962C8B-B14F-4D97-AF65-F5344CB8AC3E}">
        <p14:creationId xmlns:p14="http://schemas.microsoft.com/office/powerpoint/2010/main" val="6643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animEffect transition="in" filter="fade">
                                      <p:cBhvr>
                                        <p:cTn id="40" dur="500"/>
                                        <p:tgtEl>
                                          <p:spTgt spid="6">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Effect transition="in" filter="fade">
                                      <p:cBhvr>
                                        <p:cTn id="43" dur="500"/>
                                        <p:tgtEl>
                                          <p:spTgt spid="6">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fade">
                                      <p:cBhvr>
                                        <p:cTn id="46" dur="500"/>
                                        <p:tgtEl>
                                          <p:spTgt spid="6">
                                            <p:txEl>
                                              <p:pRg st="7" end="7"/>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Effect transition="in" filter="fade">
                                      <p:cBhvr>
                                        <p:cTn id="49" dur="500"/>
                                        <p:tgtEl>
                                          <p:spTgt spid="6">
                                            <p:txEl>
                                              <p:pRg st="8" end="8"/>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Planning</a:t>
            </a:r>
          </a:p>
        </p:txBody>
      </p:sp>
      <p:pic>
        <p:nvPicPr>
          <p:cNvPr id="7" name="Picture 6">
            <a:extLst>
              <a:ext uri="{FF2B5EF4-FFF2-40B4-BE49-F238E27FC236}">
                <a16:creationId xmlns:a16="http://schemas.microsoft.com/office/drawing/2014/main" id="{015669A9-31EE-4783-ACE7-42DDD881B61F}"/>
              </a:ext>
            </a:extLst>
          </p:cNvPr>
          <p:cNvPicPr preferRelativeResize="0"/>
          <p:nvPr/>
        </p:nvPicPr>
        <p:blipFill>
          <a:blip r:embed="rId3"/>
          <a:stretch>
            <a:fillRect/>
          </a:stretch>
        </p:blipFill>
        <p:spPr>
          <a:xfrm>
            <a:off x="1846733" y="1629594"/>
            <a:ext cx="10081121" cy="5040560"/>
          </a:xfrm>
          <a:prstGeom prst="rect">
            <a:avLst/>
          </a:prstGeom>
        </p:spPr>
      </p:pic>
      <p:sp>
        <p:nvSpPr>
          <p:cNvPr id="3" name="Rectangle 2">
            <a:extLst>
              <a:ext uri="{FF2B5EF4-FFF2-40B4-BE49-F238E27FC236}">
                <a16:creationId xmlns:a16="http://schemas.microsoft.com/office/drawing/2014/main" id="{AA51182C-E760-4759-8359-29D1409C6F1B}"/>
              </a:ext>
            </a:extLst>
          </p:cNvPr>
          <p:cNvSpPr/>
          <p:nvPr/>
        </p:nvSpPr>
        <p:spPr>
          <a:xfrm>
            <a:off x="2422798" y="2115648"/>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449D96A4-75E9-4CD0-AC46-7FD506EFB53C}"/>
              </a:ext>
            </a:extLst>
          </p:cNvPr>
          <p:cNvSpPr/>
          <p:nvPr/>
        </p:nvSpPr>
        <p:spPr>
          <a:xfrm>
            <a:off x="2422798" y="2811061"/>
            <a:ext cx="504056"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B976A368-571C-414B-B53F-DC2C0CFD881A}"/>
              </a:ext>
            </a:extLst>
          </p:cNvPr>
          <p:cNvSpPr/>
          <p:nvPr/>
        </p:nvSpPr>
        <p:spPr>
          <a:xfrm>
            <a:off x="2443510" y="3629469"/>
            <a:ext cx="915392" cy="1077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070ED96-0AA7-4F71-85D4-96DE7913E67F}"/>
              </a:ext>
            </a:extLst>
          </p:cNvPr>
          <p:cNvSpPr/>
          <p:nvPr/>
        </p:nvSpPr>
        <p:spPr>
          <a:xfrm>
            <a:off x="2422798" y="4437905"/>
            <a:ext cx="648072" cy="124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570542BB-39D7-4B62-B8EF-D350325DD1EE}"/>
              </a:ext>
            </a:extLst>
          </p:cNvPr>
          <p:cNvSpPr/>
          <p:nvPr/>
        </p:nvSpPr>
        <p:spPr>
          <a:xfrm>
            <a:off x="2422798" y="5149668"/>
            <a:ext cx="1440160"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3DE6851-4D65-4963-97D0-CCAC3CC4078B}"/>
              </a:ext>
            </a:extLst>
          </p:cNvPr>
          <p:cNvSpPr/>
          <p:nvPr/>
        </p:nvSpPr>
        <p:spPr>
          <a:xfrm>
            <a:off x="2415952" y="5845081"/>
            <a:ext cx="1152128" cy="108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712D8DF-A44A-4E81-841E-11A865EC5962}"/>
              </a:ext>
            </a:extLst>
          </p:cNvPr>
          <p:cNvSpPr/>
          <p:nvPr/>
        </p:nvSpPr>
        <p:spPr>
          <a:xfrm>
            <a:off x="4511030" y="26803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39A9D02-AF31-4574-A5F8-30C818A64148}"/>
              </a:ext>
            </a:extLst>
          </p:cNvPr>
          <p:cNvSpPr/>
          <p:nvPr/>
        </p:nvSpPr>
        <p:spPr>
          <a:xfrm>
            <a:off x="4517504" y="3498783"/>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947A077B-695C-4DFE-98B6-F59CA25F04BF}"/>
              </a:ext>
            </a:extLst>
          </p:cNvPr>
          <p:cNvSpPr/>
          <p:nvPr/>
        </p:nvSpPr>
        <p:spPr>
          <a:xfrm>
            <a:off x="4511030" y="4317191"/>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27F3CBB6-6B3E-4D20-B231-5B8E36782F90}"/>
              </a:ext>
            </a:extLst>
          </p:cNvPr>
          <p:cNvSpPr/>
          <p:nvPr/>
        </p:nvSpPr>
        <p:spPr>
          <a:xfrm>
            <a:off x="4511030" y="50191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B1A82E71-118F-4BD7-B16F-7B4C70D77A5F}"/>
              </a:ext>
            </a:extLst>
          </p:cNvPr>
          <p:cNvSpPr/>
          <p:nvPr/>
        </p:nvSpPr>
        <p:spPr>
          <a:xfrm>
            <a:off x="4511030" y="572587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AABFB9E5-22FC-4EE1-B913-32BA06CE373C}"/>
              </a:ext>
            </a:extLst>
          </p:cNvPr>
          <p:cNvSpPr/>
          <p:nvPr/>
        </p:nvSpPr>
        <p:spPr>
          <a:xfrm>
            <a:off x="4511030" y="6432625"/>
            <a:ext cx="49758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F9E4EF55-6CA6-41BA-B318-CCD8592B0370}"/>
              </a:ext>
            </a:extLst>
          </p:cNvPr>
          <p:cNvSpPr/>
          <p:nvPr/>
        </p:nvSpPr>
        <p:spPr>
          <a:xfrm>
            <a:off x="11279782" y="571439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581790E7-A4C0-4DC1-B74C-909529E1C9EA}"/>
              </a:ext>
            </a:extLst>
          </p:cNvPr>
          <p:cNvSpPr/>
          <p:nvPr/>
        </p:nvSpPr>
        <p:spPr>
          <a:xfrm>
            <a:off x="11279782" y="642114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A92C25E0-CCE9-41B4-AD80-37CF38F476E6}"/>
              </a:ext>
            </a:extLst>
          </p:cNvPr>
          <p:cNvSpPr/>
          <p:nvPr/>
        </p:nvSpPr>
        <p:spPr>
          <a:xfrm>
            <a:off x="10559702" y="5019125"/>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F98B9E29-1869-4235-8DC6-400BC0F1B608}"/>
              </a:ext>
            </a:extLst>
          </p:cNvPr>
          <p:cNvSpPr/>
          <p:nvPr/>
        </p:nvSpPr>
        <p:spPr>
          <a:xfrm>
            <a:off x="9191550" y="4317191"/>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505C554A-ABAF-464F-9FC7-419B327A6152}"/>
              </a:ext>
            </a:extLst>
          </p:cNvPr>
          <p:cNvSpPr/>
          <p:nvPr/>
        </p:nvSpPr>
        <p:spPr>
          <a:xfrm>
            <a:off x="8402699" y="3498783"/>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B5DE88F0-D608-45A7-AC77-6E1845F87745}"/>
              </a:ext>
            </a:extLst>
          </p:cNvPr>
          <p:cNvSpPr/>
          <p:nvPr/>
        </p:nvSpPr>
        <p:spPr>
          <a:xfrm>
            <a:off x="6959302" y="2671294"/>
            <a:ext cx="137542" cy="130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746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3"/>
                                        </p:tgtEl>
                                      </p:cBhvr>
                                    </p:animEffect>
                                    <p:set>
                                      <p:cBhvr>
                                        <p:cTn id="61" dur="1" fill="hold">
                                          <p:stCondLst>
                                            <p:cond delay="499"/>
                                          </p:stCondLst>
                                        </p:cTn>
                                        <p:tgtEl>
                                          <p:spTgt spid="3"/>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1"/>
                                        </p:tgtEl>
                                      </p:cBhvr>
                                    </p:animEffect>
                                    <p:set>
                                      <p:cBhvr>
                                        <p:cTn id="70" dur="1" fill="hold">
                                          <p:stCondLst>
                                            <p:cond delay="499"/>
                                          </p:stCondLst>
                                        </p:cTn>
                                        <p:tgtEl>
                                          <p:spTgt spid="11"/>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0"/>
                                        </p:tgtEl>
                                      </p:cBhvr>
                                    </p:animEffect>
                                    <p:set>
                                      <p:cBhvr>
                                        <p:cTn id="82" dur="1" fill="hold">
                                          <p:stCondLst>
                                            <p:cond delay="499"/>
                                          </p:stCondLst>
                                        </p:cTn>
                                        <p:tgtEl>
                                          <p:spTgt spid="20"/>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1"/>
                                        </p:tgtEl>
                                      </p:cBhvr>
                                    </p:animEffect>
                                    <p:set>
                                      <p:cBhvr>
                                        <p:cTn id="85" dur="1" fill="hold">
                                          <p:stCondLst>
                                            <p:cond delay="499"/>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xit" presetSubtype="0" fill="hold" grpId="1" nodeType="withEffect">
                                  <p:stCondLst>
                                    <p:cond delay="0"/>
                                  </p:stCondLst>
                                  <p:childTnLst>
                                    <p:animEffect transition="out" filter="fade">
                                      <p:cBhvr>
                                        <p:cTn id="98" dur="500"/>
                                        <p:tgtEl>
                                          <p:spTgt spid="8"/>
                                        </p:tgtEl>
                                      </p:cBhvr>
                                    </p:animEffect>
                                    <p:set>
                                      <p:cBhvr>
                                        <p:cTn id="99" dur="1" fill="hold">
                                          <p:stCondLst>
                                            <p:cond delay="499"/>
                                          </p:stCondLst>
                                        </p:cTn>
                                        <p:tgtEl>
                                          <p:spTgt spid="8"/>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9"/>
                                        </p:tgtEl>
                                      </p:cBhvr>
                                    </p:animEffect>
                                    <p:set>
                                      <p:cBhvr>
                                        <p:cTn id="102" dur="1" fill="hold">
                                          <p:stCondLst>
                                            <p:cond delay="499"/>
                                          </p:stCondLst>
                                        </p:cTn>
                                        <p:tgtEl>
                                          <p:spTgt spid="9"/>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4"/>
                                        </p:tgtEl>
                                      </p:cBhvr>
                                    </p:animEffect>
                                    <p:set>
                                      <p:cBhvr>
                                        <p:cTn id="105" dur="1" fill="hold">
                                          <p:stCondLst>
                                            <p:cond delay="499"/>
                                          </p:stCondLst>
                                        </p:cTn>
                                        <p:tgtEl>
                                          <p:spTgt spid="1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5"/>
                                        </p:tgtEl>
                                      </p:cBhvr>
                                    </p:animEffect>
                                    <p:set>
                                      <p:cBhvr>
                                        <p:cTn id="108" dur="1" fill="hold">
                                          <p:stCondLst>
                                            <p:cond delay="499"/>
                                          </p:stCondLst>
                                        </p:cTn>
                                        <p:tgtEl>
                                          <p:spTgt spid="15"/>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19"/>
                                        </p:tgtEl>
                                      </p:cBhvr>
                                    </p:animEffect>
                                    <p:set>
                                      <p:cBhvr>
                                        <p:cTn id="114"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Project Team</a:t>
            </a:r>
          </a:p>
        </p:txBody>
      </p:sp>
      <p:sp>
        <p:nvSpPr>
          <p:cNvPr id="24" name="내용 개체 틀 5">
            <a:extLst>
              <a:ext uri="{FF2B5EF4-FFF2-40B4-BE49-F238E27FC236}">
                <a16:creationId xmlns:a16="http://schemas.microsoft.com/office/drawing/2014/main" id="{7996B5EB-9762-4D05-B46C-3BF99A53A3BC}"/>
              </a:ext>
            </a:extLst>
          </p:cNvPr>
          <p:cNvSpPr>
            <a:spLocks noGrp="1"/>
          </p:cNvSpPr>
          <p:nvPr>
            <p:ph idx="1"/>
          </p:nvPr>
        </p:nvSpPr>
        <p:spPr>
          <a:xfrm>
            <a:off x="1486693" y="1485578"/>
            <a:ext cx="10094199" cy="4824535"/>
          </a:xfrm>
        </p:spPr>
        <p:txBody>
          <a:bodyPr/>
          <a:lstStyle/>
          <a:p>
            <a:pPr marL="0" indent="0"/>
            <a:endParaRPr lang="en-US" altLang="ko-KR" dirty="0"/>
          </a:p>
          <a:p>
            <a:pPr marL="0" indent="0"/>
            <a:r>
              <a:rPr lang="en-US" altLang="ko-KR" sz="2400" b="1" dirty="0"/>
              <a:t>Team Roles</a:t>
            </a:r>
          </a:p>
          <a:p>
            <a:pPr>
              <a:buFont typeface="Arial" panose="020B0604020202020204" pitchFamily="34" charset="0"/>
              <a:buChar char="•"/>
            </a:pPr>
            <a:r>
              <a:rPr lang="en-US" altLang="ko-KR" sz="2400" dirty="0"/>
              <a:t>Project Manager</a:t>
            </a:r>
          </a:p>
          <a:p>
            <a:pPr>
              <a:buFont typeface="Arial" panose="020B0604020202020204" pitchFamily="34" charset="0"/>
              <a:buChar char="•"/>
            </a:pPr>
            <a:r>
              <a:rPr lang="en-US" altLang="ko-KR" sz="2400" dirty="0"/>
              <a:t>Data Scientist</a:t>
            </a:r>
          </a:p>
          <a:p>
            <a:pPr>
              <a:buFont typeface="Arial" panose="020B0604020202020204" pitchFamily="34" charset="0"/>
              <a:buChar char="•"/>
            </a:pPr>
            <a:r>
              <a:rPr lang="en-US" altLang="ko-KR" sz="2400" dirty="0"/>
              <a:t>Programming Architect</a:t>
            </a:r>
          </a:p>
          <a:p>
            <a:pPr>
              <a:buFont typeface="Arial" panose="020B0604020202020204" pitchFamily="34" charset="0"/>
              <a:buChar char="•"/>
            </a:pPr>
            <a:endParaRPr lang="en-US" altLang="ko-KR" sz="2400" dirty="0"/>
          </a:p>
          <a:p>
            <a:pPr marL="0" indent="0"/>
            <a:r>
              <a:rPr lang="en-US" altLang="ko-KR" sz="2400" b="1" dirty="0"/>
              <a:t>Team communications</a:t>
            </a:r>
          </a:p>
          <a:p>
            <a:pPr>
              <a:buFont typeface="Arial" panose="020B0604020202020204" pitchFamily="34" charset="0"/>
              <a:buChar char="•"/>
            </a:pPr>
            <a:r>
              <a:rPr lang="en-US" altLang="ko-KR" sz="2400" dirty="0"/>
              <a:t>Schedule meetings (3+ times per week)</a:t>
            </a:r>
          </a:p>
          <a:p>
            <a:pPr>
              <a:buFont typeface="Arial" panose="020B0604020202020204" pitchFamily="34" charset="0"/>
              <a:buChar char="•"/>
            </a:pPr>
            <a:r>
              <a:rPr lang="en-US" altLang="ko-KR" sz="2400" dirty="0"/>
              <a:t>MS Teams, WhatsApp, email</a:t>
            </a:r>
          </a:p>
          <a:p>
            <a:pPr>
              <a:buFont typeface="Arial" panose="020B0604020202020204" pitchFamily="34" charset="0"/>
              <a:buChar char="•"/>
            </a:pPr>
            <a:r>
              <a:rPr lang="en-US" altLang="ko-KR" sz="2400" dirty="0"/>
              <a:t>Git and Google Drive</a:t>
            </a:r>
            <a:endParaRPr lang="ko-KR" altLang="en-US" dirty="0"/>
          </a:p>
        </p:txBody>
      </p:sp>
    </p:spTree>
    <p:extLst>
      <p:ext uri="{BB962C8B-B14F-4D97-AF65-F5344CB8AC3E}">
        <p14:creationId xmlns:p14="http://schemas.microsoft.com/office/powerpoint/2010/main" val="361041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animEffect transition="in" filter="fade">
                                      <p:cBhvr>
                                        <p:cTn id="7" dur="500"/>
                                        <p:tgtEl>
                                          <p:spTgt spid="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2" end="2"/>
                                            </p:txEl>
                                          </p:spTgt>
                                        </p:tgtEl>
                                        <p:attrNameLst>
                                          <p:attrName>style.visibility</p:attrName>
                                        </p:attrNameLst>
                                      </p:cBhvr>
                                      <p:to>
                                        <p:strVal val="visible"/>
                                      </p:to>
                                    </p:set>
                                    <p:animEffect transition="in" filter="fade">
                                      <p:cBhvr>
                                        <p:cTn id="12" dur="500"/>
                                        <p:tgtEl>
                                          <p:spTgt spid="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3" end="3"/>
                                            </p:txEl>
                                          </p:spTgt>
                                        </p:tgtEl>
                                        <p:attrNameLst>
                                          <p:attrName>style.visibility</p:attrName>
                                        </p:attrNameLst>
                                      </p:cBhvr>
                                      <p:to>
                                        <p:strVal val="visible"/>
                                      </p:to>
                                    </p:set>
                                    <p:animEffect transition="in" filter="fade">
                                      <p:cBhvr>
                                        <p:cTn id="17" dur="500"/>
                                        <p:tgtEl>
                                          <p:spTgt spid="2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500"/>
                                        <p:tgtEl>
                                          <p:spTgt spid="2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animEffect transition="in" filter="fade">
                                      <p:cBhvr>
                                        <p:cTn id="27" dur="500"/>
                                        <p:tgtEl>
                                          <p:spTgt spid="2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xEl>
                                              <p:pRg st="7" end="7"/>
                                            </p:txEl>
                                          </p:spTgt>
                                        </p:tgtEl>
                                        <p:attrNameLst>
                                          <p:attrName>style.visibility</p:attrName>
                                        </p:attrNameLst>
                                      </p:cBhvr>
                                      <p:to>
                                        <p:strVal val="visible"/>
                                      </p:to>
                                    </p:set>
                                    <p:animEffect transition="in" filter="fade">
                                      <p:cBhvr>
                                        <p:cTn id="32" dur="500"/>
                                        <p:tgtEl>
                                          <p:spTgt spid="2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xEl>
                                              <p:pRg st="8" end="8"/>
                                            </p:txEl>
                                          </p:spTgt>
                                        </p:tgtEl>
                                        <p:attrNameLst>
                                          <p:attrName>style.visibility</p:attrName>
                                        </p:attrNameLst>
                                      </p:cBhvr>
                                      <p:to>
                                        <p:strVal val="visible"/>
                                      </p:to>
                                    </p:set>
                                    <p:animEffect transition="in" filter="fade">
                                      <p:cBhvr>
                                        <p:cTn id="37" dur="500"/>
                                        <p:tgtEl>
                                          <p:spTgt spid="2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xEl>
                                              <p:pRg st="9" end="9"/>
                                            </p:txEl>
                                          </p:spTgt>
                                        </p:tgtEl>
                                        <p:attrNameLst>
                                          <p:attrName>style.visibility</p:attrName>
                                        </p:attrNameLst>
                                      </p:cBhvr>
                                      <p:to>
                                        <p:strVal val="visible"/>
                                      </p:to>
                                    </p:set>
                                    <p:animEffect transition="in" filter="fade">
                                      <p:cBhvr>
                                        <p:cTn id="42"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Initial Analysis</a:t>
            </a:r>
          </a:p>
        </p:txBody>
      </p:sp>
      <p:sp>
        <p:nvSpPr>
          <p:cNvPr id="11" name="내용 개체 틀 5">
            <a:extLst>
              <a:ext uri="{FF2B5EF4-FFF2-40B4-BE49-F238E27FC236}">
                <a16:creationId xmlns:a16="http://schemas.microsoft.com/office/drawing/2014/main" id="{CBA3D9CE-C2BB-4086-AD54-B0A4FE05C3A3}"/>
              </a:ext>
            </a:extLst>
          </p:cNvPr>
          <p:cNvSpPr txBox="1">
            <a:spLocks/>
          </p:cNvSpPr>
          <p:nvPr/>
        </p:nvSpPr>
        <p:spPr>
          <a:xfrm>
            <a:off x="2134766" y="1485578"/>
            <a:ext cx="9590143" cy="504056"/>
          </a:xfrm>
          <a:prstGeom prst="rect">
            <a:avLst/>
          </a:prstGeom>
        </p:spPr>
        <p:txBody>
          <a:bodyPr vert="horz" lIns="99569" tIns="49785" rIns="99569" bIns="49785" rtlCol="0">
            <a:noAutofit/>
          </a:bodyPr>
          <a:lstStyle>
            <a:lvl1pPr marL="373384" indent="-373384" algn="l" defTabSz="995690" rtl="0" eaLnBrk="1" latinLnBrk="1" hangingPunct="1">
              <a:spcBef>
                <a:spcPct val="20000"/>
              </a:spcBef>
              <a:buFont typeface="Arial" pitchFamily="34" charset="0"/>
              <a:buNone/>
              <a:defRPr lang="ko-KR" altLang="en-US" sz="2000" i="1" kern="1200" baseline="0">
                <a:solidFill>
                  <a:schemeClr val="tx1">
                    <a:lumMod val="75000"/>
                    <a:lumOff val="25000"/>
                  </a:schemeClr>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ctr"/>
            <a:r>
              <a:rPr lang="en-US" altLang="ko-KR" dirty="0"/>
              <a:t>Top 10 Toronto Raptors Player Efficiency Rating (PER) for Season Year 2019-20</a:t>
            </a:r>
          </a:p>
          <a:p>
            <a:pPr marL="0" indent="0" algn="ctr"/>
            <a:endParaRPr lang="en-US" altLang="ko-KR" sz="1200" b="1" dirty="0"/>
          </a:p>
          <a:p>
            <a:pPr marL="0" indent="0" algn="l"/>
            <a:r>
              <a:rPr lang="en-US" altLang="en-US" sz="1200" dirty="0"/>
              <a:t>           PER=[ FGM x 85.910 + Steals x 53.897+ 3PTM x 51.757 + FTM x 46.845 + Blocks x 39.190 + </a:t>
            </a:r>
            <a:r>
              <a:rPr lang="en-US" altLang="en-US" sz="1200" dirty="0" err="1"/>
              <a:t>Offensive_Reb</a:t>
            </a:r>
            <a:r>
              <a:rPr lang="en-US" altLang="en-US" sz="1200" dirty="0"/>
              <a:t> x 39.190 + Assists x 34.677</a:t>
            </a:r>
          </a:p>
          <a:p>
            <a:pPr algn="l"/>
            <a:r>
              <a:rPr lang="en-US" altLang="en-US" sz="1200" dirty="0"/>
              <a:t>                   + </a:t>
            </a:r>
            <a:r>
              <a:rPr lang="en-US" altLang="en-US" sz="1200" dirty="0" err="1"/>
              <a:t>Defensive_Reb</a:t>
            </a:r>
            <a:r>
              <a:rPr lang="en-US" altLang="en-US" sz="1200" dirty="0"/>
              <a:t> x 14.707 - Foul x 17.174 - </a:t>
            </a:r>
            <a:r>
              <a:rPr lang="en-US" altLang="en-US" sz="1200" dirty="0" err="1"/>
              <a:t>FT_Miss</a:t>
            </a:r>
            <a:r>
              <a:rPr lang="en-US" altLang="en-US" sz="1200" dirty="0"/>
              <a:t> x 20.091 - </a:t>
            </a:r>
            <a:r>
              <a:rPr lang="en-US" altLang="en-US" sz="1200" dirty="0" err="1"/>
              <a:t>FG_Miss</a:t>
            </a:r>
            <a:r>
              <a:rPr lang="en-US" altLang="en-US" sz="1200" dirty="0"/>
              <a:t> x 39.190- TO x 53.897 ] x (1 / Minutes)</a:t>
            </a:r>
          </a:p>
          <a:p>
            <a:pPr>
              <a:buFont typeface="Arial" pitchFamily="34" charset="0"/>
              <a:buChar char="•"/>
            </a:pPr>
            <a:endParaRPr lang="en-US" sz="1200" dirty="0"/>
          </a:p>
        </p:txBody>
      </p:sp>
      <p:pic>
        <p:nvPicPr>
          <p:cNvPr id="26" name="Content Placeholder 25">
            <a:extLst>
              <a:ext uri="{FF2B5EF4-FFF2-40B4-BE49-F238E27FC236}">
                <a16:creationId xmlns:a16="http://schemas.microsoft.com/office/drawing/2014/main" id="{DD078D9B-8645-4BB9-B047-28D4957DFDB2}"/>
              </a:ext>
            </a:extLst>
          </p:cNvPr>
          <p:cNvPicPr>
            <a:picLocks noGrp="1" noChangeAspect="1"/>
          </p:cNvPicPr>
          <p:nvPr>
            <p:ph idx="1"/>
          </p:nvPr>
        </p:nvPicPr>
        <p:blipFill>
          <a:blip r:embed="rId3"/>
          <a:stretch>
            <a:fillRect/>
          </a:stretch>
        </p:blipFill>
        <p:spPr>
          <a:xfrm>
            <a:off x="2926854" y="2853730"/>
            <a:ext cx="5544616" cy="3329473"/>
          </a:xfrm>
        </p:spPr>
      </p:pic>
      <p:sp>
        <p:nvSpPr>
          <p:cNvPr id="5" name="Rectangle 4">
            <a:extLst>
              <a:ext uri="{FF2B5EF4-FFF2-40B4-BE49-F238E27FC236}">
                <a16:creationId xmlns:a16="http://schemas.microsoft.com/office/drawing/2014/main" id="{11362A1A-7A67-4481-B505-236C3883789F}"/>
              </a:ext>
            </a:extLst>
          </p:cNvPr>
          <p:cNvSpPr/>
          <p:nvPr/>
        </p:nvSpPr>
        <p:spPr>
          <a:xfrm>
            <a:off x="6671270" y="5808840"/>
            <a:ext cx="432048" cy="2132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AAE0881-E988-4CE2-AEB0-88D98E517DFC}"/>
              </a:ext>
            </a:extLst>
          </p:cNvPr>
          <p:cNvSpPr/>
          <p:nvPr/>
        </p:nvSpPr>
        <p:spPr>
          <a:xfrm>
            <a:off x="3430910" y="3573810"/>
            <a:ext cx="36004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41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1D16B44-4EBD-447D-90CF-7DA5BAFDB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2349674"/>
            <a:ext cx="9830949" cy="3293368"/>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Initial Analysis</a:t>
            </a:r>
          </a:p>
        </p:txBody>
      </p:sp>
      <p:sp>
        <p:nvSpPr>
          <p:cNvPr id="6" name="내용 개체 틀 5"/>
          <p:cNvSpPr>
            <a:spLocks noGrp="1"/>
          </p:cNvSpPr>
          <p:nvPr>
            <p:ph idx="1"/>
          </p:nvPr>
        </p:nvSpPr>
        <p:spPr>
          <a:xfrm>
            <a:off x="1630710" y="1557587"/>
            <a:ext cx="10094199" cy="648072"/>
          </a:xfrm>
        </p:spPr>
        <p:txBody>
          <a:bodyPr/>
          <a:lstStyle/>
          <a:p>
            <a:pPr marL="0" indent="0" algn="ctr"/>
            <a:r>
              <a:rPr lang="en-US" altLang="ko-KR" dirty="0"/>
              <a:t>Top 10 Toronto Raptors Players by Points for the Seasons 2017-2020</a:t>
            </a:r>
          </a:p>
          <a:p>
            <a:pPr>
              <a:buFont typeface="Arial" panose="020B0604020202020204" pitchFamily="34" charset="0"/>
              <a:buChar char="•"/>
            </a:pPr>
            <a:endParaRPr lang="ko-KR" altLang="en-US" dirty="0"/>
          </a:p>
        </p:txBody>
      </p:sp>
      <p:sp>
        <p:nvSpPr>
          <p:cNvPr id="3" name="Rectangle 2">
            <a:extLst>
              <a:ext uri="{FF2B5EF4-FFF2-40B4-BE49-F238E27FC236}">
                <a16:creationId xmlns:a16="http://schemas.microsoft.com/office/drawing/2014/main" id="{0CFD485F-BD85-4A92-8640-D56CF2CF86FD}"/>
              </a:ext>
            </a:extLst>
          </p:cNvPr>
          <p:cNvSpPr/>
          <p:nvPr/>
        </p:nvSpPr>
        <p:spPr>
          <a:xfrm>
            <a:off x="2422798" y="3396852"/>
            <a:ext cx="511256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C70864B-0769-401C-9216-7C294CC0AB89}"/>
              </a:ext>
            </a:extLst>
          </p:cNvPr>
          <p:cNvSpPr/>
          <p:nvPr/>
        </p:nvSpPr>
        <p:spPr>
          <a:xfrm>
            <a:off x="2422798" y="3176116"/>
            <a:ext cx="5616624" cy="17695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092C4AC7-05BF-42C7-BAED-F328B6864613}"/>
              </a:ext>
            </a:extLst>
          </p:cNvPr>
          <p:cNvSpPr/>
          <p:nvPr/>
        </p:nvSpPr>
        <p:spPr>
          <a:xfrm>
            <a:off x="2422798" y="2565698"/>
            <a:ext cx="4032448" cy="1769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Star: 5 Points 9">
            <a:extLst>
              <a:ext uri="{FF2B5EF4-FFF2-40B4-BE49-F238E27FC236}">
                <a16:creationId xmlns:a16="http://schemas.microsoft.com/office/drawing/2014/main" id="{125039F4-F369-4D8D-A6D9-EC584D2486F3}"/>
              </a:ext>
            </a:extLst>
          </p:cNvPr>
          <p:cNvSpPr/>
          <p:nvPr/>
        </p:nvSpPr>
        <p:spPr>
          <a:xfrm>
            <a:off x="2291641" y="2240005"/>
            <a:ext cx="365572" cy="363102"/>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7997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xit" presetSubtype="0" fill="hold" grpId="1"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ppt_w</p:attrName>
                                        </p:attrNameLst>
                                      </p:cBhvr>
                                      <p:tavLst>
                                        <p:tav tm="0" fmla="#ppt_w*sin(2.5*pi*$)">
                                          <p:val>
                                            <p:fltVal val="0"/>
                                          </p:val>
                                        </p:tav>
                                        <p:tav tm="100000">
                                          <p:val>
                                            <p:fltVal val="1"/>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childTnLst>
                                </p:cTn>
                              </p:par>
                              <p:par>
                                <p:cTn id="41" presetID="10" presetClass="exit" presetSubtype="0" fill="hold" grpId="1"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P spid="3" grpId="1" animBg="1"/>
      <p:bldP spid="4" grpId="0" animBg="1"/>
      <p:bldP spid="4" grpId="1" animBg="1"/>
      <p:bldP spid="5" grpId="0" animBg="1"/>
      <p:bldP spid="5"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Preliminary Results</a:t>
            </a:r>
          </a:p>
        </p:txBody>
      </p:sp>
      <p:pic>
        <p:nvPicPr>
          <p:cNvPr id="4" name="Content Placeholder 3">
            <a:extLst>
              <a:ext uri="{FF2B5EF4-FFF2-40B4-BE49-F238E27FC236}">
                <a16:creationId xmlns:a16="http://schemas.microsoft.com/office/drawing/2014/main" id="{E8D9BB9F-D9A7-4318-9A94-966A4D4F4599}"/>
              </a:ext>
            </a:extLst>
          </p:cNvPr>
          <p:cNvPicPr>
            <a:picLocks noGrp="1" noChangeAspect="1"/>
          </p:cNvPicPr>
          <p:nvPr>
            <p:ph idx="1"/>
          </p:nvPr>
        </p:nvPicPr>
        <p:blipFill>
          <a:blip r:embed="rId3"/>
          <a:stretch>
            <a:fillRect/>
          </a:stretch>
        </p:blipFill>
        <p:spPr>
          <a:xfrm>
            <a:off x="2782838" y="1773610"/>
            <a:ext cx="6745805" cy="4464496"/>
          </a:xfrm>
        </p:spPr>
      </p:pic>
      <p:sp>
        <p:nvSpPr>
          <p:cNvPr id="8" name="Rectangle 7">
            <a:extLst>
              <a:ext uri="{FF2B5EF4-FFF2-40B4-BE49-F238E27FC236}">
                <a16:creationId xmlns:a16="http://schemas.microsoft.com/office/drawing/2014/main" id="{3ABE1285-82FA-40DE-BA34-7A4CB64EDF91}"/>
              </a:ext>
            </a:extLst>
          </p:cNvPr>
          <p:cNvSpPr/>
          <p:nvPr/>
        </p:nvSpPr>
        <p:spPr>
          <a:xfrm>
            <a:off x="3873716" y="2709714"/>
            <a:ext cx="698284" cy="2808312"/>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B3FB868-3F33-4C56-99A2-92FAED759E33}"/>
              </a:ext>
            </a:extLst>
          </p:cNvPr>
          <p:cNvSpPr/>
          <p:nvPr/>
        </p:nvSpPr>
        <p:spPr>
          <a:xfrm>
            <a:off x="5360064" y="2754537"/>
            <a:ext cx="674976" cy="2742621"/>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218754-394E-4F51-8EB6-1ACE0DE3AA7D}"/>
              </a:ext>
            </a:extLst>
          </p:cNvPr>
          <p:cNvSpPr/>
          <p:nvPr/>
        </p:nvSpPr>
        <p:spPr>
          <a:xfrm>
            <a:off x="6846413" y="2926079"/>
            <a:ext cx="674976" cy="260628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85C8DB8-E5F2-4E29-9ACD-30DC4303DF83}"/>
              </a:ext>
            </a:extLst>
          </p:cNvPr>
          <p:cNvSpPr/>
          <p:nvPr/>
        </p:nvSpPr>
        <p:spPr>
          <a:xfrm>
            <a:off x="8320210" y="2627237"/>
            <a:ext cx="674976" cy="2902193"/>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101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13202</TotalTime>
  <Words>3156</Words>
  <Application>Microsoft Office PowerPoint</Application>
  <PresentationFormat>Custom</PresentationFormat>
  <Paragraphs>346</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Consolas</vt:lpstr>
      <vt:lpstr>맑은 고딕</vt:lpstr>
      <vt:lpstr>굴림체</vt:lpstr>
      <vt:lpstr>Calibri Light</vt:lpstr>
      <vt:lpstr>Noto Sans</vt:lpstr>
      <vt:lpstr>Arial</vt:lpstr>
      <vt:lpstr>Office 테마</vt:lpstr>
      <vt:lpstr>PROJECT RAPTORS REBOUND</vt:lpstr>
      <vt:lpstr>The Client</vt:lpstr>
      <vt:lpstr>Objectives</vt:lpstr>
      <vt:lpstr>Data</vt:lpstr>
      <vt:lpstr>Project Planning</vt:lpstr>
      <vt:lpstr>Project Team</vt:lpstr>
      <vt:lpstr>Initial Analysis</vt:lpstr>
      <vt:lpstr>Initial Analysis</vt:lpstr>
      <vt:lpstr>Preliminary Results</vt:lpstr>
      <vt:lpstr>Preliminary Results</vt:lpstr>
      <vt:lpstr>THANK YOU</vt:lpstr>
      <vt:lpstr>BLANK Delete everything from this slide onwards</vt:lpstr>
      <vt:lpstr>[Template - Insert Title]</vt:lpstr>
      <vt:lpstr>PowerPoint Presentation</vt:lpstr>
      <vt:lpstr>PowerPoint Presentation</vt:lpstr>
      <vt:lpstr>Preliminary Results</vt:lpstr>
      <vt:lpstr>Preliminary Results – Correlation Matrix</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Bhavika Patil</cp:lastModifiedBy>
  <cp:revision>233</cp:revision>
  <dcterms:created xsi:type="dcterms:W3CDTF">2010-02-01T08:03:16Z</dcterms:created>
  <dcterms:modified xsi:type="dcterms:W3CDTF">2021-03-25T01:06:12Z</dcterms:modified>
  <cp:category>www.slidemembers.com</cp:category>
</cp:coreProperties>
</file>